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39"/>
  </p:notesMasterIdLst>
  <p:sldIdLst>
    <p:sldId id="257" r:id="rId2"/>
    <p:sldId id="286" r:id="rId3"/>
    <p:sldId id="262" r:id="rId4"/>
    <p:sldId id="263" r:id="rId5"/>
    <p:sldId id="256" r:id="rId6"/>
    <p:sldId id="266" r:id="rId7"/>
    <p:sldId id="264" r:id="rId8"/>
    <p:sldId id="265" r:id="rId9"/>
    <p:sldId id="268" r:id="rId10"/>
    <p:sldId id="299" r:id="rId11"/>
    <p:sldId id="267" r:id="rId12"/>
    <p:sldId id="269" r:id="rId13"/>
    <p:sldId id="270" r:id="rId14"/>
    <p:sldId id="275" r:id="rId15"/>
    <p:sldId id="276" r:id="rId16"/>
    <p:sldId id="271" r:id="rId17"/>
    <p:sldId id="272" r:id="rId18"/>
    <p:sldId id="273" r:id="rId19"/>
    <p:sldId id="274" r:id="rId20"/>
    <p:sldId id="280" r:id="rId21"/>
    <p:sldId id="284" r:id="rId22"/>
    <p:sldId id="282" r:id="rId23"/>
    <p:sldId id="279" r:id="rId24"/>
    <p:sldId id="283" r:id="rId25"/>
    <p:sldId id="277" r:id="rId26"/>
    <p:sldId id="288" r:id="rId27"/>
    <p:sldId id="290" r:id="rId28"/>
    <p:sldId id="294" r:id="rId29"/>
    <p:sldId id="300" r:id="rId30"/>
    <p:sldId id="296" r:id="rId31"/>
    <p:sldId id="297" r:id="rId32"/>
    <p:sldId id="295" r:id="rId33"/>
    <p:sldId id="298" r:id="rId34"/>
    <p:sldId id="289" r:id="rId35"/>
    <p:sldId id="291" r:id="rId36"/>
    <p:sldId id="292" r:id="rId37"/>
    <p:sldId id="293"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aur" pitchFamily="18" charset="0"/>
        <a:ea typeface="+mn-ea"/>
        <a:cs typeface="+mn-cs"/>
      </a:defRPr>
    </a:lvl1pPr>
    <a:lvl2pPr marL="457200" algn="l" rtl="0" eaLnBrk="0" fontAlgn="base" hangingPunct="0">
      <a:spcBef>
        <a:spcPct val="0"/>
      </a:spcBef>
      <a:spcAft>
        <a:spcPct val="0"/>
      </a:spcAft>
      <a:defRPr kern="1200">
        <a:solidFill>
          <a:schemeClr val="tx1"/>
        </a:solidFill>
        <a:latin typeface="Centaur" pitchFamily="18" charset="0"/>
        <a:ea typeface="+mn-ea"/>
        <a:cs typeface="+mn-cs"/>
      </a:defRPr>
    </a:lvl2pPr>
    <a:lvl3pPr marL="914400" algn="l" rtl="0" eaLnBrk="0" fontAlgn="base" hangingPunct="0">
      <a:spcBef>
        <a:spcPct val="0"/>
      </a:spcBef>
      <a:spcAft>
        <a:spcPct val="0"/>
      </a:spcAft>
      <a:defRPr kern="1200">
        <a:solidFill>
          <a:schemeClr val="tx1"/>
        </a:solidFill>
        <a:latin typeface="Centaur" pitchFamily="18" charset="0"/>
        <a:ea typeface="+mn-ea"/>
        <a:cs typeface="+mn-cs"/>
      </a:defRPr>
    </a:lvl3pPr>
    <a:lvl4pPr marL="1371600" algn="l" rtl="0" eaLnBrk="0" fontAlgn="base" hangingPunct="0">
      <a:spcBef>
        <a:spcPct val="0"/>
      </a:spcBef>
      <a:spcAft>
        <a:spcPct val="0"/>
      </a:spcAft>
      <a:defRPr kern="1200">
        <a:solidFill>
          <a:schemeClr val="tx1"/>
        </a:solidFill>
        <a:latin typeface="Centaur" pitchFamily="18" charset="0"/>
        <a:ea typeface="+mn-ea"/>
        <a:cs typeface="+mn-cs"/>
      </a:defRPr>
    </a:lvl4pPr>
    <a:lvl5pPr marL="1828800" algn="l" rtl="0" eaLnBrk="0" fontAlgn="base" hangingPunct="0">
      <a:spcBef>
        <a:spcPct val="0"/>
      </a:spcBef>
      <a:spcAft>
        <a:spcPct val="0"/>
      </a:spcAft>
      <a:defRPr kern="1200">
        <a:solidFill>
          <a:schemeClr val="tx1"/>
        </a:solidFill>
        <a:latin typeface="Centaur" pitchFamily="18" charset="0"/>
        <a:ea typeface="+mn-ea"/>
        <a:cs typeface="+mn-cs"/>
      </a:defRPr>
    </a:lvl5pPr>
    <a:lvl6pPr marL="2286000" algn="l" defTabSz="914400" rtl="0" eaLnBrk="1" latinLnBrk="0" hangingPunct="1">
      <a:defRPr kern="1200">
        <a:solidFill>
          <a:schemeClr val="tx1"/>
        </a:solidFill>
        <a:latin typeface="Centaur" pitchFamily="18" charset="0"/>
        <a:ea typeface="+mn-ea"/>
        <a:cs typeface="+mn-cs"/>
      </a:defRPr>
    </a:lvl6pPr>
    <a:lvl7pPr marL="2743200" algn="l" defTabSz="914400" rtl="0" eaLnBrk="1" latinLnBrk="0" hangingPunct="1">
      <a:defRPr kern="1200">
        <a:solidFill>
          <a:schemeClr val="tx1"/>
        </a:solidFill>
        <a:latin typeface="Centaur" pitchFamily="18" charset="0"/>
        <a:ea typeface="+mn-ea"/>
        <a:cs typeface="+mn-cs"/>
      </a:defRPr>
    </a:lvl7pPr>
    <a:lvl8pPr marL="3200400" algn="l" defTabSz="914400" rtl="0" eaLnBrk="1" latinLnBrk="0" hangingPunct="1">
      <a:defRPr kern="1200">
        <a:solidFill>
          <a:schemeClr val="tx1"/>
        </a:solidFill>
        <a:latin typeface="Centaur" pitchFamily="18" charset="0"/>
        <a:ea typeface="+mn-ea"/>
        <a:cs typeface="+mn-cs"/>
      </a:defRPr>
    </a:lvl8pPr>
    <a:lvl9pPr marL="3657600" algn="l" defTabSz="914400" rtl="0" eaLnBrk="1" latinLnBrk="0" hangingPunct="1">
      <a:defRPr kern="1200">
        <a:solidFill>
          <a:schemeClr val="tx1"/>
        </a:solidFill>
        <a:latin typeface="Centaur"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a:srgbClr val="FF66FF"/>
    <a:srgbClr val="660033"/>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87" d="100"/>
          <a:sy n="87" d="100"/>
        </p:scale>
        <p:origin x="-103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5553C6-1C80-4B4C-98EB-04070EE388D0}" type="doc">
      <dgm:prSet loTypeId="urn:microsoft.com/office/officeart/2005/8/layout/venn1" loCatId="relationship" qsTypeId="urn:microsoft.com/office/officeart/2005/8/quickstyle/simple1" qsCatId="simple" csTypeId="urn:microsoft.com/office/officeart/2005/8/colors/accent1_2" csCatId="accent1" phldr="1"/>
      <dgm:spPr/>
    </dgm:pt>
    <dgm:pt modelId="{315EA1A6-7FBE-41F0-A7F2-576561C586CD}">
      <dgm:prSet phldrT="[Text]" phldr="1"/>
      <dgm:spPr>
        <a:solidFill>
          <a:srgbClr val="00B0F0"/>
        </a:solidFill>
      </dgm:spPr>
      <dgm:t>
        <a:bodyPr/>
        <a:lstStyle/>
        <a:p>
          <a:endParaRPr lang="en-US" dirty="0">
            <a:solidFill>
              <a:srgbClr val="002060"/>
            </a:solidFill>
          </a:endParaRPr>
        </a:p>
      </dgm:t>
    </dgm:pt>
    <dgm:pt modelId="{FDB69CCD-6F95-4629-A730-6CF57B2B00F0}" type="parTrans" cxnId="{C07F015D-0A94-494B-9ED3-9CD47C570C16}">
      <dgm:prSet/>
      <dgm:spPr/>
      <dgm:t>
        <a:bodyPr/>
        <a:lstStyle/>
        <a:p>
          <a:endParaRPr lang="en-US"/>
        </a:p>
      </dgm:t>
    </dgm:pt>
    <dgm:pt modelId="{C308085B-506D-4F98-8857-9BE99F4411FA}" type="sibTrans" cxnId="{C07F015D-0A94-494B-9ED3-9CD47C570C16}">
      <dgm:prSet/>
      <dgm:spPr/>
      <dgm:t>
        <a:bodyPr/>
        <a:lstStyle/>
        <a:p>
          <a:endParaRPr lang="en-US"/>
        </a:p>
      </dgm:t>
    </dgm:pt>
    <dgm:pt modelId="{7875EF6E-02B2-4A10-9E13-5BAD28805D81}">
      <dgm:prSet phldrT="[Text]" phldr="1"/>
      <dgm:spPr>
        <a:solidFill>
          <a:srgbClr val="FF0000"/>
        </a:solidFill>
      </dgm:spPr>
      <dgm:t>
        <a:bodyPr/>
        <a:lstStyle/>
        <a:p>
          <a:endParaRPr lang="en-US" dirty="0">
            <a:solidFill>
              <a:srgbClr val="002060"/>
            </a:solidFill>
          </a:endParaRPr>
        </a:p>
      </dgm:t>
    </dgm:pt>
    <dgm:pt modelId="{81112CE0-5D05-4A6A-9DA5-A74947E8C7C7}" type="parTrans" cxnId="{AC23910C-265A-48BC-B353-B0B6E7242E4D}">
      <dgm:prSet/>
      <dgm:spPr/>
      <dgm:t>
        <a:bodyPr/>
        <a:lstStyle/>
        <a:p>
          <a:endParaRPr lang="en-US"/>
        </a:p>
      </dgm:t>
    </dgm:pt>
    <dgm:pt modelId="{86A64D29-01F6-42D8-A08F-CB3618551CB0}" type="sibTrans" cxnId="{AC23910C-265A-48BC-B353-B0B6E7242E4D}">
      <dgm:prSet/>
      <dgm:spPr/>
      <dgm:t>
        <a:bodyPr/>
        <a:lstStyle/>
        <a:p>
          <a:endParaRPr lang="en-US"/>
        </a:p>
      </dgm:t>
    </dgm:pt>
    <dgm:pt modelId="{62AA829A-80DB-41DE-8E37-CC7775C6B3D5}" type="pres">
      <dgm:prSet presAssocID="{705553C6-1C80-4B4C-98EB-04070EE388D0}" presName="compositeShape" presStyleCnt="0">
        <dgm:presLayoutVars>
          <dgm:chMax val="7"/>
          <dgm:dir/>
          <dgm:resizeHandles val="exact"/>
        </dgm:presLayoutVars>
      </dgm:prSet>
      <dgm:spPr/>
    </dgm:pt>
    <dgm:pt modelId="{ABA3533C-AA6A-44C3-B01F-BCC57C717480}" type="pres">
      <dgm:prSet presAssocID="{315EA1A6-7FBE-41F0-A7F2-576561C586CD}" presName="circ1" presStyleLbl="vennNode1" presStyleIdx="0" presStyleCnt="2" custLinFactNeighborX="450" custLinFactNeighborY="781"/>
      <dgm:spPr/>
      <dgm:t>
        <a:bodyPr/>
        <a:lstStyle/>
        <a:p>
          <a:endParaRPr lang="en-US"/>
        </a:p>
      </dgm:t>
    </dgm:pt>
    <dgm:pt modelId="{E6E55DF1-BC9C-4456-8376-025232F50EBE}" type="pres">
      <dgm:prSet presAssocID="{315EA1A6-7FBE-41F0-A7F2-576561C586CD}" presName="circ1Tx" presStyleLbl="revTx" presStyleIdx="0" presStyleCnt="0">
        <dgm:presLayoutVars>
          <dgm:chMax val="0"/>
          <dgm:chPref val="0"/>
          <dgm:bulletEnabled val="1"/>
        </dgm:presLayoutVars>
      </dgm:prSet>
      <dgm:spPr/>
      <dgm:t>
        <a:bodyPr/>
        <a:lstStyle/>
        <a:p>
          <a:endParaRPr lang="en-US"/>
        </a:p>
      </dgm:t>
    </dgm:pt>
    <dgm:pt modelId="{E6CF526E-B877-4B57-A0F7-F6D3566F43FA}" type="pres">
      <dgm:prSet presAssocID="{7875EF6E-02B2-4A10-9E13-5BAD28805D81}" presName="circ2" presStyleLbl="vennNode1" presStyleIdx="1" presStyleCnt="2"/>
      <dgm:spPr/>
      <dgm:t>
        <a:bodyPr/>
        <a:lstStyle/>
        <a:p>
          <a:endParaRPr lang="en-US"/>
        </a:p>
      </dgm:t>
    </dgm:pt>
    <dgm:pt modelId="{20A95600-6FB3-4D0F-A8D3-8BC15020689F}" type="pres">
      <dgm:prSet presAssocID="{7875EF6E-02B2-4A10-9E13-5BAD28805D81}" presName="circ2Tx" presStyleLbl="revTx" presStyleIdx="0" presStyleCnt="0">
        <dgm:presLayoutVars>
          <dgm:chMax val="0"/>
          <dgm:chPref val="0"/>
          <dgm:bulletEnabled val="1"/>
        </dgm:presLayoutVars>
      </dgm:prSet>
      <dgm:spPr/>
      <dgm:t>
        <a:bodyPr/>
        <a:lstStyle/>
        <a:p>
          <a:endParaRPr lang="en-US"/>
        </a:p>
      </dgm:t>
    </dgm:pt>
  </dgm:ptLst>
  <dgm:cxnLst>
    <dgm:cxn modelId="{AC23910C-265A-48BC-B353-B0B6E7242E4D}" srcId="{705553C6-1C80-4B4C-98EB-04070EE388D0}" destId="{7875EF6E-02B2-4A10-9E13-5BAD28805D81}" srcOrd="1" destOrd="0" parTransId="{81112CE0-5D05-4A6A-9DA5-A74947E8C7C7}" sibTransId="{86A64D29-01F6-42D8-A08F-CB3618551CB0}"/>
    <dgm:cxn modelId="{911E8F78-9396-4002-B256-75F117DA2190}" type="presOf" srcId="{315EA1A6-7FBE-41F0-A7F2-576561C586CD}" destId="{ABA3533C-AA6A-44C3-B01F-BCC57C717480}" srcOrd="0" destOrd="0" presId="urn:microsoft.com/office/officeart/2005/8/layout/venn1"/>
    <dgm:cxn modelId="{6BA3E305-61FD-46A5-A2F9-61DA0436684A}" type="presOf" srcId="{7875EF6E-02B2-4A10-9E13-5BAD28805D81}" destId="{20A95600-6FB3-4D0F-A8D3-8BC15020689F}" srcOrd="1" destOrd="0" presId="urn:microsoft.com/office/officeart/2005/8/layout/venn1"/>
    <dgm:cxn modelId="{9E13C12B-FC4F-44C6-BBE5-B0F9B2A3E42D}" type="presOf" srcId="{315EA1A6-7FBE-41F0-A7F2-576561C586CD}" destId="{E6E55DF1-BC9C-4456-8376-025232F50EBE}" srcOrd="1" destOrd="0" presId="urn:microsoft.com/office/officeart/2005/8/layout/venn1"/>
    <dgm:cxn modelId="{C07F015D-0A94-494B-9ED3-9CD47C570C16}" srcId="{705553C6-1C80-4B4C-98EB-04070EE388D0}" destId="{315EA1A6-7FBE-41F0-A7F2-576561C586CD}" srcOrd="0" destOrd="0" parTransId="{FDB69CCD-6F95-4629-A730-6CF57B2B00F0}" sibTransId="{C308085B-506D-4F98-8857-9BE99F4411FA}"/>
    <dgm:cxn modelId="{EA0D3E6A-05EC-47E0-B1DD-C0B53BFA3C09}" type="presOf" srcId="{705553C6-1C80-4B4C-98EB-04070EE388D0}" destId="{62AA829A-80DB-41DE-8E37-CC7775C6B3D5}" srcOrd="0" destOrd="0" presId="urn:microsoft.com/office/officeart/2005/8/layout/venn1"/>
    <dgm:cxn modelId="{7E1EF1E4-0BF7-40F6-A885-D9C59DB7CDB8}" type="presOf" srcId="{7875EF6E-02B2-4A10-9E13-5BAD28805D81}" destId="{E6CF526E-B877-4B57-A0F7-F6D3566F43FA}" srcOrd="0" destOrd="0" presId="urn:microsoft.com/office/officeart/2005/8/layout/venn1"/>
    <dgm:cxn modelId="{4D0C9F66-D147-4B68-AAAE-6BAE858D4DD8}" type="presParOf" srcId="{62AA829A-80DB-41DE-8E37-CC7775C6B3D5}" destId="{ABA3533C-AA6A-44C3-B01F-BCC57C717480}" srcOrd="0" destOrd="0" presId="urn:microsoft.com/office/officeart/2005/8/layout/venn1"/>
    <dgm:cxn modelId="{43EE8FDE-E96F-4A02-974A-9CC6C799988C}" type="presParOf" srcId="{62AA829A-80DB-41DE-8E37-CC7775C6B3D5}" destId="{E6E55DF1-BC9C-4456-8376-025232F50EBE}" srcOrd="1" destOrd="0" presId="urn:microsoft.com/office/officeart/2005/8/layout/venn1"/>
    <dgm:cxn modelId="{24120944-C2BD-477F-BA68-75864EEAD6FA}" type="presParOf" srcId="{62AA829A-80DB-41DE-8E37-CC7775C6B3D5}" destId="{E6CF526E-B877-4B57-A0F7-F6D3566F43FA}" srcOrd="2" destOrd="0" presId="urn:microsoft.com/office/officeart/2005/8/layout/venn1"/>
    <dgm:cxn modelId="{B60F3BDF-2812-4B97-B23F-C54AC0C4E9E8}" type="presParOf" srcId="{62AA829A-80DB-41DE-8E37-CC7775C6B3D5}" destId="{20A95600-6FB3-4D0F-A8D3-8BC15020689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3533C-AA6A-44C3-B01F-BCC57C717480}">
      <dsp:nvSpPr>
        <dsp:cNvPr id="0" name=""/>
        <dsp:cNvSpPr/>
      </dsp:nvSpPr>
      <dsp:spPr>
        <a:xfrm>
          <a:off x="152384" y="506483"/>
          <a:ext cx="3383280" cy="3383279"/>
        </a:xfrm>
        <a:prstGeom prst="ellipse">
          <a:avLst/>
        </a:prstGeom>
        <a:solidFill>
          <a:srgbClr val="00B0F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533650">
            <a:lnSpc>
              <a:spcPct val="90000"/>
            </a:lnSpc>
            <a:spcBef>
              <a:spcPct val="0"/>
            </a:spcBef>
            <a:spcAft>
              <a:spcPct val="35000"/>
            </a:spcAft>
          </a:pPr>
          <a:endParaRPr lang="en-US" sz="5700" kern="1200" dirty="0">
            <a:solidFill>
              <a:srgbClr val="002060"/>
            </a:solidFill>
          </a:endParaRPr>
        </a:p>
      </dsp:txBody>
      <dsp:txXfrm>
        <a:off x="624824" y="905444"/>
        <a:ext cx="1950720" cy="2585357"/>
      </dsp:txXfrm>
    </dsp:sp>
    <dsp:sp modelId="{E6CF526E-B877-4B57-A0F7-F6D3566F43FA}">
      <dsp:nvSpPr>
        <dsp:cNvPr id="0" name=""/>
        <dsp:cNvSpPr/>
      </dsp:nvSpPr>
      <dsp:spPr>
        <a:xfrm>
          <a:off x="2575559" y="480060"/>
          <a:ext cx="3383280" cy="3383279"/>
        </a:xfrm>
        <a:prstGeom prst="ellipse">
          <a:avLst/>
        </a:prstGeom>
        <a:solidFill>
          <a:srgbClr val="FF000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533650">
            <a:lnSpc>
              <a:spcPct val="90000"/>
            </a:lnSpc>
            <a:spcBef>
              <a:spcPct val="0"/>
            </a:spcBef>
            <a:spcAft>
              <a:spcPct val="35000"/>
            </a:spcAft>
          </a:pPr>
          <a:endParaRPr lang="en-US" sz="5700" kern="1200" dirty="0">
            <a:solidFill>
              <a:srgbClr val="002060"/>
            </a:solidFill>
          </a:endParaRPr>
        </a:p>
      </dsp:txBody>
      <dsp:txXfrm>
        <a:off x="3535680" y="879021"/>
        <a:ext cx="1950720" cy="258535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9CF36-B4E9-4856-8E24-5D5EA096872A}" type="datetimeFigureOut">
              <a:rPr lang="en-US" smtClean="0"/>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C865C7-23F8-49DE-BCFA-7EFF4A0843D5}" type="slidenum">
              <a:rPr lang="en-US" smtClean="0"/>
              <a:t>‹#›</a:t>
            </a:fld>
            <a:endParaRPr lang="en-US"/>
          </a:p>
        </p:txBody>
      </p:sp>
    </p:spTree>
    <p:extLst>
      <p:ext uri="{BB962C8B-B14F-4D97-AF65-F5344CB8AC3E}">
        <p14:creationId xmlns:p14="http://schemas.microsoft.com/office/powerpoint/2010/main" val="2053894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C865C7-23F8-49DE-BCFA-7EFF4A0843D5}"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defRPr/>
            </a:pPr>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AA95F50A-2E35-42FD-92A0-9214C59A48AB}" type="slidenum">
              <a:rPr lang="en-US" smtClean="0"/>
              <a:pPr>
                <a:defRPr/>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62EE510-0E9B-4DED-A46F-BD2809BFBEF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49A4A16-CFFA-4BD3-8F9D-88C99FB7EE0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D77977F-4770-4EFC-B630-CA0BFE9D788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defRPr/>
            </a:pPr>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93378090-DCE6-4F24-994E-C4BF5D1696FE}" type="slidenum">
              <a:rPr lang="en-US" smtClean="0"/>
              <a:pPr>
                <a:defRPr/>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pPr>
              <a:defRPr/>
            </a:pPr>
            <a:fld id="{05F0909C-F2E2-4208-A5EC-452962CDE681}" type="slidenum">
              <a:rPr lang="en-US" smtClean="0"/>
              <a:pPr>
                <a:defRPr/>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pPr>
              <a:defRPr/>
            </a:pPr>
            <a:fld id="{AD0106AB-A609-4CF8-AE61-1C816F0372D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C36CE0D8-DB24-4758-B88E-DC6269D9403C}" type="slidenum">
              <a:rPr lang="en-US" smtClean="0"/>
              <a:pPr>
                <a:defRPr/>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C70E08B6-A294-4585-9E0D-A48B8E36C2A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defRPr/>
            </a:pPr>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DBD81AC4-2105-4411-AB9D-7F0E15AE9358}" type="slidenum">
              <a:rPr lang="en-US" smtClean="0"/>
              <a:pPr>
                <a:defRPr/>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defRPr/>
            </a:pPr>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7EED4C3C-BC43-4776-82FE-E0AD5F4548E4}" type="slidenum">
              <a:rPr lang="en-US" smtClean="0"/>
              <a:pPr>
                <a:defRPr/>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74B84EA1-9E08-4048-9B92-F2F7A6DA4372}" type="slidenum">
              <a:rPr lang="en-US" smtClean="0"/>
              <a:pPr>
                <a:defRPr/>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Patrick_henry.JPG"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algn="ctr" eaLnBrk="1" hangingPunct="1"/>
            <a:r>
              <a:rPr lang="en-US" dirty="0" smtClean="0"/>
              <a:t>Federalists and </a:t>
            </a:r>
            <a:br>
              <a:rPr lang="en-US" dirty="0" smtClean="0"/>
            </a:br>
            <a:r>
              <a:rPr lang="en-US" dirty="0" smtClean="0"/>
              <a:t>Anti-Federalists</a:t>
            </a:r>
          </a:p>
        </p:txBody>
      </p:sp>
      <p:sp>
        <p:nvSpPr>
          <p:cNvPr id="4099" name="Rectangle 5"/>
          <p:cNvSpPr>
            <a:spLocks noGrp="1" noChangeArrowheads="1"/>
          </p:cNvSpPr>
          <p:nvPr>
            <p:ph type="subTitle" idx="1"/>
          </p:nvPr>
        </p:nvSpPr>
        <p:spPr/>
        <p:txBody>
          <a:bodyPr/>
          <a:lstStyle/>
          <a:p>
            <a:pPr eaLnBrk="1" hangingPunct="1"/>
            <a:endParaRPr lang="en-US" smtClean="0"/>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Graphic Organizer</a:t>
            </a:r>
            <a:endParaRPr lang="en-US" dirty="0"/>
          </a:p>
        </p:txBody>
      </p:sp>
      <p:graphicFrame>
        <p:nvGraphicFramePr>
          <p:cNvPr id="6" name="Diagram 5"/>
          <p:cNvGraphicFramePr/>
          <p:nvPr>
            <p:extLst>
              <p:ext uri="{D42A27DB-BD31-4B8C-83A1-F6EECF244321}">
                <p14:modId xmlns:p14="http://schemas.microsoft.com/office/powerpoint/2010/main" val="2688002616"/>
              </p:ext>
            </p:extLst>
          </p:nvPr>
        </p:nvGraphicFramePr>
        <p:xfrm>
          <a:off x="1524000" y="1905000"/>
          <a:ext cx="6096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0" y="3733800"/>
            <a:ext cx="1066800" cy="369332"/>
          </a:xfrm>
          <a:prstGeom prst="rect">
            <a:avLst/>
          </a:prstGeom>
          <a:noFill/>
        </p:spPr>
        <p:txBody>
          <a:bodyPr wrap="square" rtlCol="0">
            <a:spAutoFit/>
          </a:bodyPr>
          <a:lstStyle/>
          <a:p>
            <a:r>
              <a:rPr lang="en-US" dirty="0" smtClean="0"/>
              <a:t>Federalists</a:t>
            </a:r>
            <a:endParaRPr lang="en-US" dirty="0"/>
          </a:p>
        </p:txBody>
      </p:sp>
      <p:sp>
        <p:nvSpPr>
          <p:cNvPr id="8" name="TextBox 7"/>
          <p:cNvSpPr txBox="1"/>
          <p:nvPr/>
        </p:nvSpPr>
        <p:spPr>
          <a:xfrm>
            <a:off x="7543800" y="3810000"/>
            <a:ext cx="1600200" cy="369332"/>
          </a:xfrm>
          <a:prstGeom prst="rect">
            <a:avLst/>
          </a:prstGeom>
          <a:noFill/>
        </p:spPr>
        <p:txBody>
          <a:bodyPr wrap="square" rtlCol="0">
            <a:spAutoFit/>
          </a:bodyPr>
          <a:lstStyle/>
          <a:p>
            <a:r>
              <a:rPr lang="en-US" dirty="0" smtClean="0"/>
              <a:t>Anti-Federalists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dirty="0" smtClean="0"/>
              <a:t>Quote Throw down!</a:t>
            </a:r>
          </a:p>
        </p:txBody>
      </p:sp>
      <p:sp>
        <p:nvSpPr>
          <p:cNvPr id="18435" name="Rectangle 3"/>
          <p:cNvSpPr>
            <a:spLocks noGrp="1" noChangeArrowheads="1"/>
          </p:cNvSpPr>
          <p:nvPr>
            <p:ph idx="1"/>
          </p:nvPr>
        </p:nvSpPr>
        <p:spPr/>
        <p:txBody>
          <a:bodyPr/>
          <a:lstStyle/>
          <a:p>
            <a:pPr eaLnBrk="1" hangingPunct="1"/>
            <a:r>
              <a:rPr lang="en-US" sz="2800" smtClean="0"/>
              <a:t>You will be shown a quote and you must decide WHO SAID THIS?</a:t>
            </a:r>
          </a:p>
          <a:p>
            <a:pPr lvl="1" eaLnBrk="1" hangingPunct="1"/>
            <a:r>
              <a:rPr lang="en-US" sz="2400" smtClean="0"/>
              <a:t>The Anti-Federalists or the Federalists</a:t>
            </a:r>
          </a:p>
          <a:p>
            <a:pPr eaLnBrk="1" hangingPunct="1"/>
            <a:r>
              <a:rPr lang="en-US" sz="2800" smtClean="0"/>
              <a:t>You will work in groups, and write the answer on your white board</a:t>
            </a:r>
          </a:p>
          <a:p>
            <a:pPr eaLnBrk="1" hangingPunct="1"/>
            <a:r>
              <a:rPr lang="en-US" sz="2800" smtClean="0"/>
              <a:t>Do not show other groups.</a:t>
            </a:r>
          </a:p>
          <a:p>
            <a:pPr eaLnBrk="1" hangingPunct="1"/>
            <a:r>
              <a:rPr lang="en-US" sz="2800" smtClean="0"/>
              <a:t>You will reveal your answer on the count of three.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a:xfrm>
            <a:off x="685800" y="304800"/>
            <a:ext cx="7772400" cy="776288"/>
          </a:xfrm>
        </p:spPr>
        <p:txBody>
          <a:bodyPr>
            <a:normAutofit fontScale="90000"/>
          </a:bodyPr>
          <a:lstStyle/>
          <a:p>
            <a:pPr algn="ctr" eaLnBrk="1" hangingPunct="1"/>
            <a:r>
              <a:rPr lang="en-US" b="1" dirty="0" smtClean="0"/>
              <a:t>Quote #1</a:t>
            </a:r>
          </a:p>
        </p:txBody>
      </p:sp>
      <p:sp>
        <p:nvSpPr>
          <p:cNvPr id="19458" name="Rectangle 3"/>
          <p:cNvSpPr>
            <a:spLocks noGrp="1" noChangeArrowheads="1"/>
          </p:cNvSpPr>
          <p:nvPr>
            <p:ph idx="1"/>
          </p:nvPr>
        </p:nvSpPr>
        <p:spPr>
          <a:xfrm>
            <a:off x="685800" y="1143000"/>
            <a:ext cx="7772400" cy="5715000"/>
          </a:xfrm>
        </p:spPr>
        <p:txBody>
          <a:bodyPr/>
          <a:lstStyle/>
          <a:p>
            <a:pPr eaLnBrk="1" hangingPunct="1"/>
            <a:r>
              <a:rPr lang="en-US" sz="2800" b="1" dirty="0" smtClean="0"/>
              <a:t>“All communities divide themselves into the few and the many. The first are the rich and well born; the other, the mass of people…. The people are turbulent and changing; they seldom judge or determine right. Give therefore the first class a ….permanent share in the government….they therefore will ever maintain good government.”</a:t>
            </a:r>
          </a:p>
          <a:p>
            <a:pPr eaLnBrk="1" hangingPunct="1"/>
            <a:r>
              <a:rPr lang="en-US" sz="2800" b="1" dirty="0" smtClean="0"/>
              <a:t>Who said it? _______________________</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dirty="0" smtClean="0"/>
              <a:t>Quote #1</a:t>
            </a:r>
          </a:p>
        </p:txBody>
      </p:sp>
      <p:sp>
        <p:nvSpPr>
          <p:cNvPr id="20483" name="Rectangle 3"/>
          <p:cNvSpPr>
            <a:spLocks noGrp="1" noChangeArrowheads="1"/>
          </p:cNvSpPr>
          <p:nvPr>
            <p:ph idx="1"/>
          </p:nvPr>
        </p:nvSpPr>
        <p:spPr/>
        <p:txBody>
          <a:bodyPr/>
          <a:lstStyle/>
          <a:p>
            <a:pPr eaLnBrk="1" hangingPunct="1"/>
            <a:r>
              <a:rPr lang="en-US" b="1" smtClean="0"/>
              <a:t>Who said it? </a:t>
            </a:r>
          </a:p>
          <a:p>
            <a:pPr eaLnBrk="1" hangingPunct="1">
              <a:buFontTx/>
              <a:buNone/>
            </a:pPr>
            <a:endParaRPr lang="en-US" b="1" smtClean="0"/>
          </a:p>
          <a:p>
            <a:pPr eaLnBrk="1" hangingPunct="1"/>
            <a:r>
              <a:rPr lang="en-US" sz="5400" b="1" smtClean="0"/>
              <a:t>FEDERALISTS</a:t>
            </a:r>
          </a:p>
          <a:p>
            <a:pPr eaLnBrk="1" hangingPunct="1"/>
            <a:endParaRPr lang="en-US" sz="5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b="1" dirty="0" smtClean="0"/>
              <a:t>Quote #2</a:t>
            </a:r>
          </a:p>
        </p:txBody>
      </p:sp>
      <p:sp>
        <p:nvSpPr>
          <p:cNvPr id="21507" name="Rectangle 3"/>
          <p:cNvSpPr>
            <a:spLocks noGrp="1" noChangeArrowheads="1"/>
          </p:cNvSpPr>
          <p:nvPr>
            <p:ph idx="1"/>
          </p:nvPr>
        </p:nvSpPr>
        <p:spPr/>
        <p:txBody>
          <a:bodyPr/>
          <a:lstStyle/>
          <a:p>
            <a:pPr eaLnBrk="1" hangingPunct="1"/>
            <a:r>
              <a:rPr lang="en-US" b="1" smtClean="0"/>
              <a:t>“It must be by this time evident to all men…that (the Articles of Confederation) is a system so radically vicious and unsound as to admit….an entire change.”</a:t>
            </a:r>
          </a:p>
          <a:p>
            <a:pPr eaLnBrk="1" hangingPunct="1"/>
            <a:r>
              <a:rPr lang="en-US" b="1" smtClean="0"/>
              <a:t>Who said it? _______________________</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dirty="0" smtClean="0"/>
              <a:t>Quote #2</a:t>
            </a:r>
          </a:p>
        </p:txBody>
      </p:sp>
      <p:sp>
        <p:nvSpPr>
          <p:cNvPr id="22531"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FEDERALISTS</a:t>
            </a:r>
          </a:p>
          <a:p>
            <a:pPr eaLnBrk="1" hangingPunct="1"/>
            <a:endParaRPr lang="en-US" sz="5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b="1" dirty="0" smtClean="0"/>
              <a:t>Quote #3</a:t>
            </a:r>
          </a:p>
        </p:txBody>
      </p:sp>
      <p:sp>
        <p:nvSpPr>
          <p:cNvPr id="23555" name="Rectangle 3"/>
          <p:cNvSpPr>
            <a:spLocks noGrp="1" noChangeArrowheads="1"/>
          </p:cNvSpPr>
          <p:nvPr>
            <p:ph idx="1"/>
          </p:nvPr>
        </p:nvSpPr>
        <p:spPr>
          <a:xfrm>
            <a:off x="685800" y="1981200"/>
            <a:ext cx="8458200" cy="4876800"/>
          </a:xfrm>
        </p:spPr>
        <p:txBody>
          <a:bodyPr/>
          <a:lstStyle/>
          <a:p>
            <a:pPr eaLnBrk="1" hangingPunct="1"/>
            <a:r>
              <a:rPr lang="en-US" b="1" smtClean="0"/>
              <a:t>“Our country is too large to have all affairs directed by a single government.”</a:t>
            </a:r>
          </a:p>
          <a:p>
            <a:pPr eaLnBrk="1" hangingPunct="1">
              <a:buFontTx/>
              <a:buNone/>
            </a:pPr>
            <a:endParaRPr lang="en-US" b="1" smtClean="0"/>
          </a:p>
          <a:p>
            <a:pPr eaLnBrk="1" hangingPunct="1"/>
            <a:r>
              <a:rPr lang="en-US" b="1" smtClean="0"/>
              <a:t>Who said it? _______________________</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dirty="0" smtClean="0"/>
              <a:t>Quote #3</a:t>
            </a:r>
          </a:p>
        </p:txBody>
      </p:sp>
      <p:sp>
        <p:nvSpPr>
          <p:cNvPr id="24579"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ANTI-FEDERALISTS</a:t>
            </a:r>
          </a:p>
          <a:p>
            <a:pPr eaLnBrk="1" hangingPunct="1"/>
            <a:endParaRPr lang="en-US" sz="5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b="1" dirty="0" smtClean="0"/>
              <a:t>Quote #4</a:t>
            </a:r>
          </a:p>
        </p:txBody>
      </p:sp>
      <p:sp>
        <p:nvSpPr>
          <p:cNvPr id="25603" name="Rectangle 3"/>
          <p:cNvSpPr>
            <a:spLocks noGrp="1" noChangeArrowheads="1"/>
          </p:cNvSpPr>
          <p:nvPr>
            <p:ph idx="1"/>
          </p:nvPr>
        </p:nvSpPr>
        <p:spPr/>
        <p:txBody>
          <a:bodyPr/>
          <a:lstStyle/>
          <a:p>
            <a:pPr eaLnBrk="1" hangingPunct="1"/>
            <a:r>
              <a:rPr lang="en-US" b="1" smtClean="0"/>
              <a:t>“The small landowners are the most precious part of the state.”</a:t>
            </a:r>
          </a:p>
          <a:p>
            <a:pPr eaLnBrk="1" hangingPunct="1">
              <a:buFontTx/>
              <a:buNone/>
            </a:pPr>
            <a:endParaRPr lang="en-US" b="1" smtClean="0"/>
          </a:p>
          <a:p>
            <a:pPr eaLnBrk="1" hangingPunct="1"/>
            <a:r>
              <a:rPr lang="en-US" b="1" smtClean="0"/>
              <a:t>Who said it? _______________________</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US" dirty="0" smtClean="0"/>
              <a:t>Quote #4</a:t>
            </a:r>
          </a:p>
        </p:txBody>
      </p:sp>
      <p:sp>
        <p:nvSpPr>
          <p:cNvPr id="26627"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ANTI-FEDERALISTS</a:t>
            </a:r>
          </a:p>
          <a:p>
            <a:pPr eaLnBrk="1" hangingPunct="1"/>
            <a:endParaRPr lang="en-US" sz="5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0" y="1600200"/>
            <a:ext cx="8382000" cy="6172200"/>
          </a:xfrm>
        </p:spPr>
        <p:txBody>
          <a:bodyPr/>
          <a:lstStyle/>
          <a:p>
            <a:pPr eaLnBrk="1" hangingPunct="1"/>
            <a:r>
              <a:rPr lang="en-US" sz="4000" b="1" i="1" smtClean="0"/>
              <a:t>Today’s Objective: Students will be able to identify the opposing sides in the fight for ratification and describe the major arguments for and against the Constitution</a:t>
            </a:r>
            <a:r>
              <a:rPr lang="en-US" sz="4000" b="1"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b="1" dirty="0" smtClean="0"/>
              <a:t>Quote #5</a:t>
            </a:r>
          </a:p>
        </p:txBody>
      </p:sp>
      <p:sp>
        <p:nvSpPr>
          <p:cNvPr id="27651" name="Rectangle 3"/>
          <p:cNvSpPr>
            <a:spLocks noGrp="1" noChangeArrowheads="1"/>
          </p:cNvSpPr>
          <p:nvPr>
            <p:ph idx="1"/>
          </p:nvPr>
        </p:nvSpPr>
        <p:spPr/>
        <p:txBody>
          <a:bodyPr>
            <a:normAutofit/>
          </a:bodyPr>
          <a:lstStyle/>
          <a:p>
            <a:pPr eaLnBrk="1" hangingPunct="1"/>
            <a:r>
              <a:rPr lang="en-US" sz="2800" b="1" smtClean="0"/>
              <a:t>“I consider the foundation of the Constitution as laid on this ground – that all powers not delegate (given) to the United States by the Constitution, nor prohibited by it to the states, are reserved to the states, or to the people….”</a:t>
            </a:r>
          </a:p>
          <a:p>
            <a:pPr eaLnBrk="1" hangingPunct="1"/>
            <a:endParaRPr lang="en-US" sz="2800" b="1" smtClean="0"/>
          </a:p>
          <a:p>
            <a:pPr eaLnBrk="1" hangingPunct="1"/>
            <a:r>
              <a:rPr lang="en-US" sz="2800" b="1" smtClean="0"/>
              <a:t>Who said it? _______________________</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dirty="0" smtClean="0"/>
              <a:t>Quote # 5</a:t>
            </a:r>
          </a:p>
        </p:txBody>
      </p:sp>
      <p:sp>
        <p:nvSpPr>
          <p:cNvPr id="28675"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ANTI-FEDERALIST</a:t>
            </a:r>
          </a:p>
          <a:p>
            <a:pPr eaLnBrk="1" hangingPunct="1"/>
            <a:endParaRPr lang="en-US" sz="5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b="1" dirty="0" smtClean="0"/>
              <a:t>Quote #6</a:t>
            </a:r>
          </a:p>
        </p:txBody>
      </p:sp>
      <p:sp>
        <p:nvSpPr>
          <p:cNvPr id="29699" name="Rectangle 3"/>
          <p:cNvSpPr>
            <a:spLocks noGrp="1" noChangeArrowheads="1"/>
          </p:cNvSpPr>
          <p:nvPr>
            <p:ph idx="1"/>
          </p:nvPr>
        </p:nvSpPr>
        <p:spPr/>
        <p:txBody>
          <a:bodyPr/>
          <a:lstStyle/>
          <a:p>
            <a:pPr eaLnBrk="1" hangingPunct="1">
              <a:lnSpc>
                <a:spcPct val="90000"/>
              </a:lnSpc>
            </a:pPr>
            <a:r>
              <a:rPr lang="en-US" b="1" dirty="0" smtClean="0"/>
              <a:t>“The powers contained in the constitution….ought to be construed liberally in advancement of the public good.”</a:t>
            </a:r>
          </a:p>
          <a:p>
            <a:pPr eaLnBrk="1" hangingPunct="1">
              <a:lnSpc>
                <a:spcPct val="90000"/>
              </a:lnSpc>
            </a:pPr>
            <a:endParaRPr lang="en-US" b="1" dirty="0" smtClean="0"/>
          </a:p>
          <a:p>
            <a:pPr eaLnBrk="1" hangingPunct="1">
              <a:lnSpc>
                <a:spcPct val="90000"/>
              </a:lnSpc>
            </a:pPr>
            <a:r>
              <a:rPr lang="en-US" b="1" dirty="0" smtClean="0"/>
              <a:t>Who said it? _______________________</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dirty="0" smtClean="0"/>
              <a:t>Quote # 5</a:t>
            </a:r>
          </a:p>
        </p:txBody>
      </p:sp>
      <p:sp>
        <p:nvSpPr>
          <p:cNvPr id="30723"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FEDERALISTS</a:t>
            </a:r>
          </a:p>
          <a:p>
            <a:pPr eaLnBrk="1" hangingPunct="1"/>
            <a:endParaRPr lang="en-US" sz="5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n-US" b="1" dirty="0" smtClean="0"/>
              <a:t>Quote #6</a:t>
            </a:r>
            <a:endParaRPr lang="en-US" b="1" u="sng" dirty="0" smtClean="0"/>
          </a:p>
        </p:txBody>
      </p:sp>
      <p:sp>
        <p:nvSpPr>
          <p:cNvPr id="31747" name="Rectangle 3"/>
          <p:cNvSpPr>
            <a:spLocks noGrp="1" noChangeArrowheads="1"/>
          </p:cNvSpPr>
          <p:nvPr>
            <p:ph idx="1"/>
          </p:nvPr>
        </p:nvSpPr>
        <p:spPr/>
        <p:txBody>
          <a:bodyPr/>
          <a:lstStyle/>
          <a:p>
            <a:pPr eaLnBrk="1" hangingPunct="1"/>
            <a:r>
              <a:rPr lang="en-US" b="1" smtClean="0"/>
              <a:t>“I am not among those who fear the people.  They, not the rich, are our dependence for continued freedom.”</a:t>
            </a:r>
          </a:p>
          <a:p>
            <a:pPr eaLnBrk="1" hangingPunct="1">
              <a:buFontTx/>
              <a:buNone/>
            </a:pPr>
            <a:endParaRPr lang="en-US" b="1" smtClean="0"/>
          </a:p>
          <a:p>
            <a:pPr eaLnBrk="1" hangingPunct="1"/>
            <a:r>
              <a:rPr lang="en-US" b="1" smtClean="0"/>
              <a:t>Who said it? _______________________</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dirty="0" smtClean="0"/>
              <a:t>Quote #6</a:t>
            </a:r>
          </a:p>
        </p:txBody>
      </p:sp>
      <p:sp>
        <p:nvSpPr>
          <p:cNvPr id="32771"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ANTI-FEDERALISTS</a:t>
            </a:r>
          </a:p>
          <a:p>
            <a:pPr eaLnBrk="1" hangingPunct="1"/>
            <a:endParaRPr lang="en-US" sz="5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en-US" b="1" dirty="0" smtClean="0"/>
              <a:t>Quote #7</a:t>
            </a:r>
            <a:endParaRPr lang="en-US" b="1" u="sng" dirty="0" smtClean="0"/>
          </a:p>
        </p:txBody>
      </p:sp>
      <p:sp>
        <p:nvSpPr>
          <p:cNvPr id="33795" name="Rectangle 3"/>
          <p:cNvSpPr>
            <a:spLocks noGrp="1" noChangeArrowheads="1"/>
          </p:cNvSpPr>
          <p:nvPr>
            <p:ph idx="1"/>
          </p:nvPr>
        </p:nvSpPr>
        <p:spPr/>
        <p:txBody>
          <a:bodyPr/>
          <a:lstStyle/>
          <a:p>
            <a:pPr eaLnBrk="1" hangingPunct="1"/>
            <a:r>
              <a:rPr lang="en-US" b="1" smtClean="0"/>
              <a:t>"I had rather be a free citizen of the small republic of Massachusetts, than an oppressed subject of the great American empire."</a:t>
            </a:r>
            <a:br>
              <a:rPr lang="en-US" b="1" smtClean="0"/>
            </a:br>
            <a:endParaRPr lang="en-US" b="1" smtClean="0"/>
          </a:p>
          <a:p>
            <a:pPr eaLnBrk="1" hangingPunct="1"/>
            <a:r>
              <a:rPr lang="en-US" b="1" smtClean="0"/>
              <a:t>Who said it? _______________________</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en-US" dirty="0" smtClean="0"/>
              <a:t>Quote #7</a:t>
            </a:r>
          </a:p>
        </p:txBody>
      </p:sp>
      <p:sp>
        <p:nvSpPr>
          <p:cNvPr id="34819"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ANTI-FEDERALISTS</a:t>
            </a:r>
          </a:p>
          <a:p>
            <a:pPr eaLnBrk="1" hangingPunct="1"/>
            <a:endParaRPr lang="en-US" sz="54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en-US" b="1" dirty="0" smtClean="0"/>
              <a:t>Quote #8</a:t>
            </a:r>
            <a:endParaRPr lang="en-US" b="1" u="sng" dirty="0" smtClean="0"/>
          </a:p>
        </p:txBody>
      </p:sp>
      <p:sp>
        <p:nvSpPr>
          <p:cNvPr id="35843" name="Rectangle 3"/>
          <p:cNvSpPr>
            <a:spLocks noGrp="1" noChangeArrowheads="1"/>
          </p:cNvSpPr>
          <p:nvPr>
            <p:ph idx="1"/>
          </p:nvPr>
        </p:nvSpPr>
        <p:spPr/>
        <p:txBody>
          <a:bodyPr/>
          <a:lstStyle/>
          <a:p>
            <a:pPr eaLnBrk="1" hangingPunct="1"/>
            <a:r>
              <a:rPr lang="en-US" b="1" smtClean="0"/>
              <a:t>"I had rather be a free citizen of the small republic of Massachusetts, than an oppressed subject of the great American empire."</a:t>
            </a:r>
            <a:br>
              <a:rPr lang="en-US" b="1" smtClean="0"/>
            </a:br>
            <a:endParaRPr lang="en-US" b="1" smtClean="0"/>
          </a:p>
          <a:p>
            <a:pPr eaLnBrk="1" hangingPunct="1"/>
            <a:r>
              <a:rPr lang="en-US" b="1" smtClean="0"/>
              <a:t>Who said it? _______________________</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Quote # 8</a:t>
            </a:r>
            <a:endParaRPr lang="en-US" dirty="0"/>
          </a:p>
        </p:txBody>
      </p:sp>
      <p:sp>
        <p:nvSpPr>
          <p:cNvPr id="3" name="Content Placeholder 2"/>
          <p:cNvSpPr>
            <a:spLocks noGrp="1"/>
          </p:cNvSpPr>
          <p:nvPr>
            <p:ph idx="1"/>
          </p:nvPr>
        </p:nvSpPr>
        <p:spPr/>
        <p:txBody>
          <a:bodyPr/>
          <a:lstStyle/>
          <a:p>
            <a:r>
              <a:rPr lang="en-US" dirty="0" smtClean="0"/>
              <a:t>Who Said it?</a:t>
            </a:r>
          </a:p>
          <a:p>
            <a:pPr lvl="1">
              <a:buNone/>
            </a:pPr>
            <a:endParaRPr lang="en-US" dirty="0" smtClean="0"/>
          </a:p>
          <a:p>
            <a:pPr lvl="1">
              <a:buNone/>
            </a:pPr>
            <a:endParaRPr lang="en-US" dirty="0" smtClean="0"/>
          </a:p>
          <a:p>
            <a:r>
              <a:rPr lang="en-US" sz="5400" b="1" dirty="0" smtClean="0"/>
              <a:t>ANTI-FEDERALISTS</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federal"/>
          <p:cNvPicPr>
            <a:picLocks noChangeAspect="1" noChangeArrowheads="1"/>
          </p:cNvPicPr>
          <p:nvPr/>
        </p:nvPicPr>
        <p:blipFill>
          <a:blip r:embed="rId3" cstate="print"/>
          <a:srcRect/>
          <a:stretch>
            <a:fillRect/>
          </a:stretch>
        </p:blipFill>
        <p:spPr bwMode="auto">
          <a:xfrm>
            <a:off x="1219200" y="381000"/>
            <a:ext cx="6477000" cy="5202238"/>
          </a:xfrm>
          <a:prstGeom prst="rect">
            <a:avLst/>
          </a:prstGeom>
          <a:noFill/>
          <a:ln w="9525">
            <a:noFill/>
            <a:miter lim="800000"/>
            <a:headEnd/>
            <a:tailEnd/>
          </a:ln>
        </p:spPr>
      </p:pic>
      <p:sp>
        <p:nvSpPr>
          <p:cNvPr id="12294" name="Text Box 6"/>
          <p:cNvSpPr txBox="1">
            <a:spLocks noChangeArrowheads="1"/>
          </p:cNvSpPr>
          <p:nvPr/>
        </p:nvSpPr>
        <p:spPr bwMode="auto">
          <a:xfrm>
            <a:off x="1295400" y="3200400"/>
            <a:ext cx="2667000" cy="366713"/>
          </a:xfrm>
          <a:prstGeom prst="rect">
            <a:avLst/>
          </a:prstGeom>
          <a:noFill/>
          <a:ln w="9525">
            <a:noFill/>
            <a:miter lim="800000"/>
            <a:headEnd/>
            <a:tailEnd/>
          </a:ln>
          <a:effectLst/>
        </p:spPr>
        <p:txBody>
          <a:bodyPr wrap="square">
            <a:spAutoFit/>
          </a:bodyPr>
          <a:lstStyle/>
          <a:p>
            <a:pPr eaLnBrk="1" hangingPunct="1">
              <a:spcBef>
                <a:spcPct val="50000"/>
              </a:spcBef>
              <a:defRPr/>
            </a:pPr>
            <a:r>
              <a:rPr lang="en-US" b="1" dirty="0" smtClean="0">
                <a:solidFill>
                  <a:srgbClr val="00B0F0"/>
                </a:solidFill>
                <a:effectLst>
                  <a:outerShdw blurRad="38100" dist="38100" dir="2700000" algn="tl">
                    <a:srgbClr val="FFFFFF"/>
                  </a:outerShdw>
                </a:effectLst>
                <a:latin typeface="Arial" charset="0"/>
              </a:rPr>
              <a:t>Alexander Hamilton</a:t>
            </a:r>
            <a:endParaRPr lang="en-US" b="1" dirty="0">
              <a:solidFill>
                <a:srgbClr val="00B0F0"/>
              </a:solidFill>
              <a:effectLst>
                <a:outerShdw blurRad="38100" dist="38100" dir="2700000" algn="tl">
                  <a:srgbClr val="FFFFFF"/>
                </a:outerShdw>
              </a:effectLst>
              <a:latin typeface="Arial" charset="0"/>
            </a:endParaRPr>
          </a:p>
        </p:txBody>
      </p:sp>
      <p:sp>
        <p:nvSpPr>
          <p:cNvPr id="12295" name="Text Box 7"/>
          <p:cNvSpPr txBox="1">
            <a:spLocks noChangeArrowheads="1"/>
          </p:cNvSpPr>
          <p:nvPr/>
        </p:nvSpPr>
        <p:spPr bwMode="auto">
          <a:xfrm>
            <a:off x="4572000" y="914400"/>
            <a:ext cx="1371600" cy="646331"/>
          </a:xfrm>
          <a:prstGeom prst="rect">
            <a:avLst/>
          </a:prstGeom>
          <a:noFill/>
          <a:ln w="9525">
            <a:noFill/>
            <a:miter lim="800000"/>
            <a:headEnd/>
            <a:tailEnd/>
          </a:ln>
          <a:effectLst/>
        </p:spPr>
        <p:txBody>
          <a:bodyPr wrap="square">
            <a:spAutoFit/>
          </a:bodyPr>
          <a:lstStyle/>
          <a:p>
            <a:pPr eaLnBrk="1" hangingPunct="1">
              <a:spcBef>
                <a:spcPct val="50000"/>
              </a:spcBef>
              <a:defRPr/>
            </a:pPr>
            <a:r>
              <a:rPr lang="en-US" b="1" dirty="0">
                <a:solidFill>
                  <a:srgbClr val="00B0F0"/>
                </a:solidFill>
                <a:effectLst>
                  <a:outerShdw blurRad="38100" dist="38100" dir="2700000" algn="tl">
                    <a:srgbClr val="FFFFFF"/>
                  </a:outerShdw>
                </a:effectLst>
                <a:latin typeface="Arial" charset="0"/>
              </a:rPr>
              <a:t>James Madison</a:t>
            </a:r>
          </a:p>
        </p:txBody>
      </p:sp>
      <p:sp>
        <p:nvSpPr>
          <p:cNvPr id="12296" name="Text Box 8"/>
          <p:cNvSpPr txBox="1">
            <a:spLocks noChangeArrowheads="1"/>
          </p:cNvSpPr>
          <p:nvPr/>
        </p:nvSpPr>
        <p:spPr bwMode="auto">
          <a:xfrm>
            <a:off x="3962400" y="3200400"/>
            <a:ext cx="1447800" cy="369332"/>
          </a:xfrm>
          <a:prstGeom prst="rect">
            <a:avLst/>
          </a:prstGeom>
          <a:noFill/>
          <a:ln w="9525">
            <a:noFill/>
            <a:miter lim="800000"/>
            <a:headEnd/>
            <a:tailEnd/>
          </a:ln>
          <a:effectLst/>
        </p:spPr>
        <p:txBody>
          <a:bodyPr wrap="square">
            <a:spAutoFit/>
          </a:bodyPr>
          <a:lstStyle/>
          <a:p>
            <a:pPr eaLnBrk="1" hangingPunct="1">
              <a:spcBef>
                <a:spcPct val="50000"/>
              </a:spcBef>
              <a:defRPr/>
            </a:pPr>
            <a:r>
              <a:rPr lang="en-US" b="1" dirty="0">
                <a:solidFill>
                  <a:srgbClr val="00B0F0"/>
                </a:solidFill>
                <a:effectLst>
                  <a:outerShdw blurRad="38100" dist="38100" dir="2700000" algn="tl">
                    <a:srgbClr val="FFFFFF"/>
                  </a:outerShdw>
                </a:effectLst>
                <a:latin typeface="Arial" charset="0"/>
              </a:rPr>
              <a:t>John Jay</a:t>
            </a:r>
          </a:p>
        </p:txBody>
      </p:sp>
      <p:sp>
        <p:nvSpPr>
          <p:cNvPr id="7176" name="WordArt 9"/>
          <p:cNvSpPr>
            <a:spLocks noChangeArrowheads="1" noChangeShapeType="1" noTextEdit="1"/>
          </p:cNvSpPr>
          <p:nvPr/>
        </p:nvSpPr>
        <p:spPr bwMode="auto">
          <a:xfrm>
            <a:off x="1143000" y="4343400"/>
            <a:ext cx="7315200" cy="14478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b="1" kern="10" dirty="0">
                <a:ln w="9525">
                  <a:round/>
                  <a:headEnd/>
                  <a:tailEnd/>
                </a:ln>
                <a:gradFill rotWithShape="1">
                  <a:gsLst>
                    <a:gs pos="0">
                      <a:srgbClr val="FFFFCC"/>
                    </a:gs>
                    <a:gs pos="100000">
                      <a:srgbClr val="FF9999"/>
                    </a:gs>
                  </a:gsLst>
                  <a:lin ang="5400000" scaled="1"/>
                </a:gradFill>
                <a:latin typeface="Times New Roman"/>
                <a:cs typeface="Times New Roman"/>
              </a:rPr>
              <a:t>Federalists</a:t>
            </a:r>
          </a:p>
        </p:txBody>
      </p:sp>
      <p:sp>
        <p:nvSpPr>
          <p:cNvPr id="7177" name="WordArt 10"/>
          <p:cNvSpPr>
            <a:spLocks noChangeArrowheads="1" noChangeShapeType="1" noTextEdit="1"/>
          </p:cNvSpPr>
          <p:nvPr/>
        </p:nvSpPr>
        <p:spPr bwMode="auto">
          <a:xfrm>
            <a:off x="3733800" y="3657600"/>
            <a:ext cx="2133600" cy="9906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dirty="0" err="1">
                <a:ln w="9525">
                  <a:round/>
                  <a:headEnd/>
                  <a:tailEnd/>
                </a:ln>
                <a:gradFill rotWithShape="1">
                  <a:gsLst>
                    <a:gs pos="0">
                      <a:srgbClr val="FFFFCC"/>
                    </a:gs>
                    <a:gs pos="100000">
                      <a:srgbClr val="FF9999"/>
                    </a:gs>
                  </a:gsLst>
                  <a:lin ang="5400000" scaled="1"/>
                </a:gradFill>
                <a:latin typeface="Times New Roman"/>
                <a:cs typeface="Times New Roman"/>
              </a:rPr>
              <a:t>Publius</a:t>
            </a:r>
            <a:endParaRPr lang="en-US" sz="3600" kern="10" dirty="0">
              <a:ln w="9525">
                <a:round/>
                <a:headEnd/>
                <a:tailEnd/>
              </a:ln>
              <a:gradFill rotWithShape="1">
                <a:gsLst>
                  <a:gs pos="0">
                    <a:srgbClr val="FFFFCC"/>
                  </a:gs>
                  <a:gs pos="100000">
                    <a:srgbClr val="FF9999"/>
                  </a:gs>
                </a:gsLst>
                <a:lin ang="5400000" scaled="1"/>
              </a:gradFill>
              <a:latin typeface="Times New Roman"/>
              <a:cs typeface="Times New Roman"/>
            </a:endParaRPr>
          </a:p>
        </p:txBody>
      </p:sp>
      <p:sp>
        <p:nvSpPr>
          <p:cNvPr id="10" name="TextBox 9"/>
          <p:cNvSpPr txBox="1"/>
          <p:nvPr/>
        </p:nvSpPr>
        <p:spPr>
          <a:xfrm>
            <a:off x="2438400" y="6172200"/>
            <a:ext cx="4800600" cy="523220"/>
          </a:xfrm>
          <a:prstGeom prst="rect">
            <a:avLst/>
          </a:prstGeom>
          <a:noFill/>
        </p:spPr>
        <p:txBody>
          <a:bodyPr wrap="square" rtlCol="0">
            <a:spAutoFit/>
          </a:bodyPr>
          <a:lstStyle/>
          <a:p>
            <a:pPr algn="ctr"/>
            <a:r>
              <a:rPr lang="en-US" sz="2800" dirty="0" smtClean="0">
                <a:solidFill>
                  <a:srgbClr val="00B0F0"/>
                </a:solidFill>
              </a:rPr>
              <a:t>Supporters of the Constitution</a:t>
            </a:r>
            <a:endParaRPr lang="en-US" sz="2800" dirty="0">
              <a:solidFill>
                <a:srgbClr val="00B0F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n-US" b="1" dirty="0" smtClean="0"/>
              <a:t>Quote #9</a:t>
            </a:r>
            <a:endParaRPr lang="en-US" b="1" u="sng" dirty="0" smtClean="0"/>
          </a:p>
        </p:txBody>
      </p:sp>
      <p:sp>
        <p:nvSpPr>
          <p:cNvPr id="36867" name="Rectangle 3"/>
          <p:cNvSpPr>
            <a:spLocks noGrp="1" noChangeArrowheads="1"/>
          </p:cNvSpPr>
          <p:nvPr>
            <p:ph idx="1"/>
          </p:nvPr>
        </p:nvSpPr>
        <p:spPr/>
        <p:txBody>
          <a:bodyPr/>
          <a:lstStyle/>
          <a:p>
            <a:pPr eaLnBrk="1" hangingPunct="1"/>
            <a:r>
              <a:rPr lang="en-US" sz="2800" b="1" smtClean="0"/>
              <a:t>“Among the numerous advantages promised by a well-constructed Union, none deserves to be more accurately developed than its tendency to break and control the violence of faction.”</a:t>
            </a:r>
            <a:endParaRPr lang="en-US" sz="2800" smtClean="0"/>
          </a:p>
          <a:p>
            <a:pPr eaLnBrk="1" hangingPunct="1">
              <a:buFontTx/>
              <a:buNone/>
            </a:pPr>
            <a:endParaRPr lang="en-US" sz="2800" b="1" smtClean="0"/>
          </a:p>
          <a:p>
            <a:pPr eaLnBrk="1" hangingPunct="1"/>
            <a:r>
              <a:rPr lang="en-US" sz="2800" b="1" smtClean="0"/>
              <a:t>Who said it? _______________________</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r>
              <a:rPr lang="en-US" smtClean="0"/>
              <a:t>Quote #9</a:t>
            </a:r>
          </a:p>
        </p:txBody>
      </p:sp>
      <p:sp>
        <p:nvSpPr>
          <p:cNvPr id="37891"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FEDERALISTS</a:t>
            </a:r>
          </a:p>
          <a:p>
            <a:pPr eaLnBrk="1" hangingPunct="1"/>
            <a:endParaRPr lang="en-US" sz="54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en-US" b="1" dirty="0" smtClean="0"/>
              <a:t>Quote #10</a:t>
            </a:r>
            <a:endParaRPr lang="en-US" b="1" u="sng" dirty="0" smtClean="0"/>
          </a:p>
        </p:txBody>
      </p:sp>
      <p:sp>
        <p:nvSpPr>
          <p:cNvPr id="38915" name="Rectangle 3"/>
          <p:cNvSpPr>
            <a:spLocks noGrp="1" noChangeArrowheads="1"/>
          </p:cNvSpPr>
          <p:nvPr>
            <p:ph idx="1"/>
          </p:nvPr>
        </p:nvSpPr>
        <p:spPr/>
        <p:txBody>
          <a:bodyPr>
            <a:normAutofit/>
          </a:bodyPr>
          <a:lstStyle/>
          <a:p>
            <a:pPr eaLnBrk="1" hangingPunct="1">
              <a:lnSpc>
                <a:spcPct val="90000"/>
              </a:lnSpc>
            </a:pPr>
            <a:r>
              <a:rPr lang="en-US" sz="2800" b="1" smtClean="0"/>
              <a:t>“An elective [monarchy] was not the government we fought for; but one in which the powers of government should be so divided and balanced among the several bodies of magistracy as that no one could transcend their legal limits without being effectually checked and restrained by the others.”</a:t>
            </a:r>
          </a:p>
          <a:p>
            <a:pPr eaLnBrk="1" hangingPunct="1">
              <a:lnSpc>
                <a:spcPct val="90000"/>
              </a:lnSpc>
            </a:pPr>
            <a:r>
              <a:rPr lang="en-US" sz="2800" b="1" smtClean="0"/>
              <a:t>Who said it? _______________________</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r>
              <a:rPr lang="en-US" dirty="0" smtClean="0"/>
              <a:t>Quote # 10</a:t>
            </a:r>
          </a:p>
        </p:txBody>
      </p:sp>
      <p:sp>
        <p:nvSpPr>
          <p:cNvPr id="39939"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FEDERALISTS</a:t>
            </a:r>
          </a:p>
          <a:p>
            <a:pPr eaLnBrk="1" hangingPunct="1"/>
            <a:endParaRPr lang="en-US" sz="54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n-US" b="1" dirty="0" smtClean="0"/>
              <a:t>Quote #11</a:t>
            </a:r>
            <a:endParaRPr lang="en-US" b="1" u="sng" dirty="0" smtClean="0"/>
          </a:p>
        </p:txBody>
      </p:sp>
      <p:sp>
        <p:nvSpPr>
          <p:cNvPr id="40963" name="Rectangle 3"/>
          <p:cNvSpPr>
            <a:spLocks noGrp="1" noChangeArrowheads="1"/>
          </p:cNvSpPr>
          <p:nvPr>
            <p:ph idx="1"/>
          </p:nvPr>
        </p:nvSpPr>
        <p:spPr/>
        <p:txBody>
          <a:bodyPr/>
          <a:lstStyle/>
          <a:p>
            <a:pPr eaLnBrk="1" hangingPunct="1"/>
            <a:r>
              <a:rPr lang="en-US" b="1" smtClean="0"/>
              <a:t>“</a:t>
            </a:r>
            <a:r>
              <a:rPr lang="en-US" b="1" i="1" smtClean="0"/>
              <a:t>When the government fears the people, there is liberty. When the people fear the government, there is tyranny.</a:t>
            </a:r>
            <a:r>
              <a:rPr lang="en-US" smtClean="0"/>
              <a:t> </a:t>
            </a:r>
            <a:endParaRPr lang="en-US" b="1" smtClean="0"/>
          </a:p>
          <a:p>
            <a:pPr eaLnBrk="1" hangingPunct="1">
              <a:buFontTx/>
              <a:buNone/>
            </a:pPr>
            <a:endParaRPr lang="en-US" b="1" smtClean="0"/>
          </a:p>
          <a:p>
            <a:pPr eaLnBrk="1" hangingPunct="1"/>
            <a:r>
              <a:rPr lang="en-US" b="1" smtClean="0"/>
              <a:t>Who said it? _______________________</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n-US" dirty="0" smtClean="0"/>
              <a:t>Quote #11</a:t>
            </a:r>
          </a:p>
        </p:txBody>
      </p:sp>
      <p:sp>
        <p:nvSpPr>
          <p:cNvPr id="41987" name="Rectangle 3"/>
          <p:cNvSpPr>
            <a:spLocks noGrp="1" noChangeArrowheads="1"/>
          </p:cNvSpPr>
          <p:nvPr>
            <p:ph idx="1"/>
          </p:nvPr>
        </p:nvSpPr>
        <p:spPr>
          <a:xfrm>
            <a:off x="685800" y="1981200"/>
            <a:ext cx="8458200" cy="4114800"/>
          </a:xfrm>
        </p:spPr>
        <p:txBody>
          <a:bodyPr/>
          <a:lstStyle/>
          <a:p>
            <a:pPr eaLnBrk="1" hangingPunct="1"/>
            <a:r>
              <a:rPr lang="en-US" b="1" dirty="0" smtClean="0"/>
              <a:t>Who said it? </a:t>
            </a:r>
          </a:p>
          <a:p>
            <a:pPr eaLnBrk="1" hangingPunct="1">
              <a:buFontTx/>
              <a:buNone/>
            </a:pPr>
            <a:endParaRPr lang="en-US" b="1" dirty="0" smtClean="0"/>
          </a:p>
          <a:p>
            <a:pPr eaLnBrk="1" hangingPunct="1"/>
            <a:r>
              <a:rPr lang="en-US" sz="5400" b="1" dirty="0" smtClean="0"/>
              <a:t>ANTI-FEDERALISTS</a:t>
            </a:r>
          </a:p>
          <a:p>
            <a:pPr eaLnBrk="1" hangingPunct="1"/>
            <a:endParaRPr lang="en-US" sz="54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en-US" b="1" dirty="0" smtClean="0"/>
              <a:t>Quote #12</a:t>
            </a:r>
            <a:endParaRPr lang="en-US" b="1" u="sng" dirty="0" smtClean="0"/>
          </a:p>
        </p:txBody>
      </p:sp>
      <p:sp>
        <p:nvSpPr>
          <p:cNvPr id="43011" name="Rectangle 3"/>
          <p:cNvSpPr>
            <a:spLocks noGrp="1" noChangeArrowheads="1"/>
          </p:cNvSpPr>
          <p:nvPr>
            <p:ph idx="1"/>
          </p:nvPr>
        </p:nvSpPr>
        <p:spPr/>
        <p:txBody>
          <a:bodyPr/>
          <a:lstStyle/>
          <a:p>
            <a:pPr eaLnBrk="1" hangingPunct="1"/>
            <a:r>
              <a:rPr lang="en-US" b="1" smtClean="0"/>
              <a:t>“… the power vested in congress of sending troops for suppressing insurrections will always enable them to stifle the first struggles of freedom."</a:t>
            </a:r>
            <a:r>
              <a:rPr lang="en-US" smtClean="0"/>
              <a:t> </a:t>
            </a:r>
            <a:endParaRPr lang="en-US" b="1" smtClean="0"/>
          </a:p>
          <a:p>
            <a:pPr eaLnBrk="1" hangingPunct="1"/>
            <a:r>
              <a:rPr lang="en-US" b="1" smtClean="0"/>
              <a:t>Who said it? _______________________</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n-US" dirty="0" smtClean="0"/>
              <a:t>Quote #12</a:t>
            </a:r>
          </a:p>
        </p:txBody>
      </p:sp>
      <p:sp>
        <p:nvSpPr>
          <p:cNvPr id="44035" name="Rectangle 3"/>
          <p:cNvSpPr>
            <a:spLocks noGrp="1" noChangeArrowheads="1"/>
          </p:cNvSpPr>
          <p:nvPr>
            <p:ph idx="1"/>
          </p:nvPr>
        </p:nvSpPr>
        <p:spPr>
          <a:xfrm>
            <a:off x="685800" y="1981200"/>
            <a:ext cx="8458200" cy="4114800"/>
          </a:xfrm>
        </p:spPr>
        <p:txBody>
          <a:bodyPr/>
          <a:lstStyle/>
          <a:p>
            <a:pPr eaLnBrk="1" hangingPunct="1"/>
            <a:r>
              <a:rPr lang="en-US" b="1" smtClean="0"/>
              <a:t>Who said it? </a:t>
            </a:r>
          </a:p>
          <a:p>
            <a:pPr eaLnBrk="1" hangingPunct="1">
              <a:buFontTx/>
              <a:buNone/>
            </a:pPr>
            <a:endParaRPr lang="en-US" b="1" smtClean="0"/>
          </a:p>
          <a:p>
            <a:pPr eaLnBrk="1" hangingPunct="1"/>
            <a:r>
              <a:rPr lang="en-US" sz="5400" b="1" smtClean="0"/>
              <a:t>ANTI-FEDERALISTS</a:t>
            </a:r>
          </a:p>
          <a:p>
            <a:pPr eaLnBrk="1" hangingPunct="1"/>
            <a:endParaRPr lang="en-US" sz="5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4294967295"/>
          </p:nvPr>
        </p:nvSpPr>
        <p:spPr>
          <a:xfrm>
            <a:off x="0" y="1646238"/>
            <a:ext cx="8229600" cy="4525962"/>
          </a:xfrm>
        </p:spPr>
        <p:txBody>
          <a:bodyPr/>
          <a:lstStyle/>
          <a:p>
            <a:pPr eaLnBrk="1" hangingPunct="1">
              <a:buFontTx/>
              <a:buNone/>
            </a:pPr>
            <a:endParaRPr lang="en-US" dirty="0" smtClean="0"/>
          </a:p>
          <a:p>
            <a:pPr eaLnBrk="1" hangingPunct="1">
              <a:buFontTx/>
              <a:buNone/>
            </a:pPr>
            <a:endParaRPr lang="en-US" dirty="0" smtClean="0"/>
          </a:p>
        </p:txBody>
      </p:sp>
      <p:sp>
        <p:nvSpPr>
          <p:cNvPr id="13318" name="Text Box 6"/>
          <p:cNvSpPr txBox="1">
            <a:spLocks noChangeArrowheads="1"/>
          </p:cNvSpPr>
          <p:nvPr/>
        </p:nvSpPr>
        <p:spPr bwMode="auto">
          <a:xfrm>
            <a:off x="1295400" y="2895600"/>
            <a:ext cx="1905000" cy="369332"/>
          </a:xfrm>
          <a:prstGeom prst="rect">
            <a:avLst/>
          </a:prstGeom>
          <a:noFill/>
          <a:ln w="9525">
            <a:noFill/>
            <a:miter lim="800000"/>
            <a:headEnd/>
            <a:tailEnd/>
          </a:ln>
          <a:effectLst/>
        </p:spPr>
        <p:txBody>
          <a:bodyPr wrap="square">
            <a:spAutoFit/>
          </a:bodyPr>
          <a:lstStyle/>
          <a:p>
            <a:pPr eaLnBrk="1" hangingPunct="1">
              <a:spcBef>
                <a:spcPct val="50000"/>
              </a:spcBef>
              <a:defRPr/>
            </a:pPr>
            <a:r>
              <a:rPr lang="en-US" b="1" dirty="0" smtClean="0">
                <a:solidFill>
                  <a:srgbClr val="00B0F0"/>
                </a:solidFill>
                <a:effectLst>
                  <a:outerShdw blurRad="38100" dist="38100" dir="2700000" algn="tl">
                    <a:srgbClr val="FFFFFF"/>
                  </a:outerShdw>
                </a:effectLst>
                <a:latin typeface="Arial" charset="0"/>
              </a:rPr>
              <a:t>George Mason</a:t>
            </a:r>
            <a:endParaRPr lang="en-US" b="1" dirty="0">
              <a:solidFill>
                <a:srgbClr val="00B0F0"/>
              </a:solidFill>
              <a:effectLst>
                <a:outerShdw blurRad="38100" dist="38100" dir="2700000" algn="tl">
                  <a:srgbClr val="FFFFFF"/>
                </a:outerShdw>
              </a:effectLst>
              <a:latin typeface="Arial" charset="0"/>
            </a:endParaRPr>
          </a:p>
        </p:txBody>
      </p:sp>
      <p:pic>
        <p:nvPicPr>
          <p:cNvPr id="8198" name="Picture 8" descr="225px-Patrick_henry">
            <a:hlinkClick r:id="rId2" tooltip="Patrick Henry"/>
          </p:cNvPr>
          <p:cNvPicPr>
            <a:picLocks noChangeAspect="1" noChangeArrowheads="1"/>
          </p:cNvPicPr>
          <p:nvPr/>
        </p:nvPicPr>
        <p:blipFill>
          <a:blip r:embed="rId3" cstate="print"/>
          <a:srcRect/>
          <a:stretch>
            <a:fillRect/>
          </a:stretch>
        </p:blipFill>
        <p:spPr bwMode="auto">
          <a:xfrm>
            <a:off x="3352800" y="228600"/>
            <a:ext cx="2143125" cy="2590800"/>
          </a:xfrm>
          <a:prstGeom prst="rect">
            <a:avLst/>
          </a:prstGeom>
          <a:noFill/>
          <a:ln w="9525">
            <a:noFill/>
            <a:miter lim="800000"/>
            <a:headEnd/>
            <a:tailEnd/>
          </a:ln>
        </p:spPr>
      </p:pic>
      <p:sp>
        <p:nvSpPr>
          <p:cNvPr id="13321" name="Text Box 9"/>
          <p:cNvSpPr txBox="1">
            <a:spLocks noChangeArrowheads="1"/>
          </p:cNvSpPr>
          <p:nvPr/>
        </p:nvSpPr>
        <p:spPr bwMode="auto">
          <a:xfrm>
            <a:off x="3581400" y="2362200"/>
            <a:ext cx="1676400" cy="381000"/>
          </a:xfrm>
          <a:prstGeom prst="rect">
            <a:avLst/>
          </a:prstGeom>
          <a:noFill/>
          <a:ln w="9525">
            <a:noFill/>
            <a:miter lim="800000"/>
            <a:headEnd/>
            <a:tailEnd/>
          </a:ln>
          <a:effectLst/>
        </p:spPr>
        <p:txBody>
          <a:bodyPr wrap="square">
            <a:spAutoFit/>
          </a:bodyPr>
          <a:lstStyle/>
          <a:p>
            <a:pPr eaLnBrk="1" hangingPunct="1">
              <a:spcBef>
                <a:spcPct val="50000"/>
              </a:spcBef>
              <a:defRPr/>
            </a:pPr>
            <a:r>
              <a:rPr lang="en-US" b="1" dirty="0">
                <a:solidFill>
                  <a:srgbClr val="00B0F0"/>
                </a:solidFill>
                <a:effectLst>
                  <a:outerShdw blurRad="38100" dist="38100" dir="2700000" algn="tl">
                    <a:srgbClr val="FFFFFF"/>
                  </a:outerShdw>
                </a:effectLst>
                <a:latin typeface="Arial" charset="0"/>
              </a:rPr>
              <a:t>Patrick Henry</a:t>
            </a:r>
          </a:p>
        </p:txBody>
      </p:sp>
      <p:sp>
        <p:nvSpPr>
          <p:cNvPr id="8200" name="WordArt 10"/>
          <p:cNvSpPr>
            <a:spLocks noChangeArrowheads="1" noChangeShapeType="1" noTextEdit="1"/>
          </p:cNvSpPr>
          <p:nvPr/>
        </p:nvSpPr>
        <p:spPr bwMode="auto">
          <a:xfrm>
            <a:off x="381000" y="3733800"/>
            <a:ext cx="8229600" cy="16764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dirty="0">
                <a:ln w="9525">
                  <a:round/>
                  <a:headEnd/>
                  <a:tailEnd/>
                </a:ln>
                <a:gradFill rotWithShape="1">
                  <a:gsLst>
                    <a:gs pos="0">
                      <a:srgbClr val="FFFFCC"/>
                    </a:gs>
                    <a:gs pos="100000">
                      <a:srgbClr val="FF9999"/>
                    </a:gs>
                  </a:gsLst>
                  <a:lin ang="5400000" scaled="1"/>
                </a:gradFill>
                <a:latin typeface="Times New Roman"/>
                <a:cs typeface="Times New Roman"/>
              </a:rPr>
              <a:t>Anti-Federalists</a:t>
            </a:r>
          </a:p>
        </p:txBody>
      </p:sp>
      <p:sp>
        <p:nvSpPr>
          <p:cNvPr id="9" name="TextBox 8"/>
          <p:cNvSpPr txBox="1"/>
          <p:nvPr/>
        </p:nvSpPr>
        <p:spPr>
          <a:xfrm>
            <a:off x="1828800" y="5638800"/>
            <a:ext cx="4724400" cy="523220"/>
          </a:xfrm>
          <a:prstGeom prst="rect">
            <a:avLst/>
          </a:prstGeom>
          <a:noFill/>
        </p:spPr>
        <p:txBody>
          <a:bodyPr wrap="square" rtlCol="0">
            <a:spAutoFit/>
          </a:bodyPr>
          <a:lstStyle/>
          <a:p>
            <a:pPr algn="ctr"/>
            <a:r>
              <a:rPr lang="en-US" sz="2800" dirty="0" smtClean="0">
                <a:solidFill>
                  <a:srgbClr val="002060"/>
                </a:solidFill>
              </a:rPr>
              <a:t>Opposed the Constitution</a:t>
            </a:r>
            <a:endParaRPr lang="en-US" sz="2800" dirty="0">
              <a:solidFill>
                <a:srgbClr val="002060"/>
              </a:solidFill>
            </a:endParaRPr>
          </a:p>
        </p:txBody>
      </p:sp>
      <p:pic>
        <p:nvPicPr>
          <p:cNvPr id="8201" name="Picture 9" descr="C:\Users\Nancy\Pictures\Samuel Adams.jpg"/>
          <p:cNvPicPr>
            <a:picLocks noChangeAspect="1" noChangeArrowheads="1"/>
          </p:cNvPicPr>
          <p:nvPr/>
        </p:nvPicPr>
        <p:blipFill>
          <a:blip r:embed="rId4" cstate="print"/>
          <a:srcRect/>
          <a:stretch>
            <a:fillRect/>
          </a:stretch>
        </p:blipFill>
        <p:spPr bwMode="auto">
          <a:xfrm>
            <a:off x="5410200" y="609600"/>
            <a:ext cx="2362200" cy="2295525"/>
          </a:xfrm>
          <a:prstGeom prst="rect">
            <a:avLst/>
          </a:prstGeom>
          <a:noFill/>
        </p:spPr>
      </p:pic>
      <p:pic>
        <p:nvPicPr>
          <p:cNvPr id="8202" name="Picture 10" descr="C:\Users\Nancy\Pictures\George Mason.jpg"/>
          <p:cNvPicPr>
            <a:picLocks noChangeAspect="1" noChangeArrowheads="1"/>
          </p:cNvPicPr>
          <p:nvPr/>
        </p:nvPicPr>
        <p:blipFill>
          <a:blip r:embed="rId5" cstate="print"/>
          <a:srcRect/>
          <a:stretch>
            <a:fillRect/>
          </a:stretch>
        </p:blipFill>
        <p:spPr bwMode="auto">
          <a:xfrm>
            <a:off x="1295400" y="304800"/>
            <a:ext cx="1990725" cy="2571750"/>
          </a:xfrm>
          <a:prstGeom prst="rect">
            <a:avLst/>
          </a:prstGeom>
          <a:noFill/>
        </p:spPr>
      </p:pic>
      <p:sp>
        <p:nvSpPr>
          <p:cNvPr id="18" name="TextBox 17"/>
          <p:cNvSpPr txBox="1"/>
          <p:nvPr/>
        </p:nvSpPr>
        <p:spPr>
          <a:xfrm>
            <a:off x="5638800" y="2971800"/>
            <a:ext cx="2057400" cy="369332"/>
          </a:xfrm>
          <a:prstGeom prst="rect">
            <a:avLst/>
          </a:prstGeom>
          <a:noFill/>
        </p:spPr>
        <p:txBody>
          <a:bodyPr wrap="square" rtlCol="0">
            <a:spAutoFit/>
          </a:bodyPr>
          <a:lstStyle/>
          <a:p>
            <a:pPr eaLnBrk="1" hangingPunct="1">
              <a:spcBef>
                <a:spcPct val="50000"/>
              </a:spcBef>
              <a:defRPr/>
            </a:pPr>
            <a:r>
              <a:rPr lang="en-US" b="1" dirty="0" smtClean="0">
                <a:solidFill>
                  <a:srgbClr val="00B0F0"/>
                </a:solidFill>
                <a:effectLst>
                  <a:outerShdw blurRad="38100" dist="38100" dir="2700000" algn="tl">
                    <a:srgbClr val="FFFFFF"/>
                  </a:outerShdw>
                </a:effectLst>
                <a:latin typeface="Arial" charset="0"/>
              </a:rPr>
              <a:t>Samuel Adams</a:t>
            </a:r>
            <a:endParaRPr lang="en-US" b="1" dirty="0">
              <a:solidFill>
                <a:srgbClr val="00B0F0"/>
              </a:solidFill>
              <a:effectLst>
                <a:outerShdw blurRad="38100" dist="38100" dir="2700000" algn="tl">
                  <a:srgbClr val="FFFFFF"/>
                </a:outerShdw>
              </a:effectLst>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42" name="Group 194"/>
          <p:cNvGraphicFramePr>
            <a:graphicFrameLocks noGrp="1"/>
          </p:cNvGraphicFramePr>
          <p:nvPr>
            <p:extLst>
              <p:ext uri="{D42A27DB-BD31-4B8C-83A1-F6EECF244321}">
                <p14:modId xmlns:p14="http://schemas.microsoft.com/office/powerpoint/2010/main" val="308548138"/>
              </p:ext>
            </p:extLst>
          </p:nvPr>
        </p:nvGraphicFramePr>
        <p:xfrm>
          <a:off x="838200" y="137161"/>
          <a:ext cx="7467600" cy="5791200"/>
        </p:xfrm>
        <a:graphic>
          <a:graphicData uri="http://schemas.openxmlformats.org/drawingml/2006/table">
            <a:tbl>
              <a:tblPr/>
              <a:tblGrid>
                <a:gridCol w="3581400"/>
                <a:gridCol w="3886200"/>
              </a:tblGrid>
              <a:tr h="838200">
                <a:tc>
                  <a:txBody>
                    <a:bodyPr/>
                    <a:lstStyle/>
                    <a:p>
                      <a:pPr algn="ctr"/>
                      <a:r>
                        <a:rPr lang="en-US" sz="2400" dirty="0" smtClean="0">
                          <a:solidFill>
                            <a:schemeClr val="bg1"/>
                          </a:solidFill>
                        </a:rPr>
                        <a:t>Federalists</a:t>
                      </a:r>
                      <a:endParaRPr lang="en-US" sz="2400" dirty="0">
                        <a:solidFill>
                          <a:schemeClr val="bg1"/>
                        </a:solidFill>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algn="ctr"/>
                      <a:r>
                        <a:rPr lang="en-US" sz="2400" dirty="0" smtClean="0">
                          <a:solidFill>
                            <a:schemeClr val="bg1"/>
                          </a:solidFill>
                        </a:rPr>
                        <a:t>Anti-Federalists</a:t>
                      </a:r>
                      <a:endParaRPr lang="en-US" sz="2400" dirty="0">
                        <a:solidFill>
                          <a:schemeClr val="bg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4953000">
                <a:tc>
                  <a:txBody>
                    <a:bodyPr/>
                    <a:lstStyle/>
                    <a:p>
                      <a:pPr>
                        <a:buFont typeface="Arial" pitchFamily="34" charset="0"/>
                        <a:buChar char="•"/>
                      </a:pPr>
                      <a:r>
                        <a:rPr lang="en-US" sz="1800" dirty="0" smtClean="0">
                          <a:solidFill>
                            <a:srgbClr val="00B0F0"/>
                          </a:solidFill>
                        </a:rPr>
                        <a:t>Supported</a:t>
                      </a:r>
                      <a:r>
                        <a:rPr lang="en-US" sz="1800" baseline="0" dirty="0" smtClean="0">
                          <a:solidFill>
                            <a:srgbClr val="00B0F0"/>
                          </a:solidFill>
                        </a:rPr>
                        <a:t> the Constitution</a:t>
                      </a:r>
                    </a:p>
                    <a:p>
                      <a:pPr>
                        <a:buFont typeface="Arial" pitchFamily="34" charset="0"/>
                        <a:buNone/>
                      </a:pPr>
                      <a:endParaRPr lang="en-US" sz="1800" baseline="0" dirty="0" smtClean="0">
                        <a:solidFill>
                          <a:srgbClr val="00B0F0"/>
                        </a:solidFill>
                      </a:endParaRPr>
                    </a:p>
                    <a:p>
                      <a:pPr>
                        <a:buFont typeface="Arial" pitchFamily="34" charset="0"/>
                        <a:buChar char="•"/>
                      </a:pPr>
                      <a:r>
                        <a:rPr lang="en-US" sz="1800" baseline="0" dirty="0" smtClean="0">
                          <a:solidFill>
                            <a:srgbClr val="00B0F0"/>
                          </a:solidFill>
                        </a:rPr>
                        <a:t>Strong National Government</a:t>
                      </a:r>
                    </a:p>
                    <a:p>
                      <a:pPr>
                        <a:buFont typeface="Arial" pitchFamily="34" charset="0"/>
                        <a:buChar char="•"/>
                      </a:pPr>
                      <a:endParaRPr lang="en-US" sz="1800" baseline="0" dirty="0" smtClean="0">
                        <a:solidFill>
                          <a:srgbClr val="00B0F0"/>
                        </a:solidFill>
                      </a:endParaRPr>
                    </a:p>
                    <a:p>
                      <a:pPr>
                        <a:buFont typeface="Arial" pitchFamily="34" charset="0"/>
                        <a:buChar char="•"/>
                      </a:pPr>
                      <a:r>
                        <a:rPr lang="en-US" sz="1800" baseline="0" dirty="0" smtClean="0">
                          <a:solidFill>
                            <a:srgbClr val="00B0F0"/>
                          </a:solidFill>
                        </a:rPr>
                        <a:t>Did not see a need for a Bill of </a:t>
                      </a:r>
                    </a:p>
                    <a:p>
                      <a:pPr>
                        <a:buFont typeface="Arial" pitchFamily="34" charset="0"/>
                        <a:buNone/>
                      </a:pPr>
                      <a:r>
                        <a:rPr lang="en-US" sz="1800" baseline="0" dirty="0" smtClean="0">
                          <a:solidFill>
                            <a:srgbClr val="00B0F0"/>
                          </a:solidFill>
                        </a:rPr>
                        <a:t>  Rights</a:t>
                      </a:r>
                    </a:p>
                    <a:p>
                      <a:pPr>
                        <a:buFont typeface="Arial" pitchFamily="34" charset="0"/>
                        <a:buNone/>
                      </a:pPr>
                      <a:endParaRPr lang="en-US" sz="1800" baseline="0" dirty="0" smtClean="0">
                        <a:solidFill>
                          <a:srgbClr val="00B0F0"/>
                        </a:solidFill>
                      </a:endParaRPr>
                    </a:p>
                    <a:p>
                      <a:pPr>
                        <a:buFont typeface="Arial" pitchFamily="34" charset="0"/>
                        <a:buChar char="•"/>
                      </a:pPr>
                      <a:r>
                        <a:rPr lang="en-US" sz="1800" baseline="0" dirty="0" smtClean="0">
                          <a:solidFill>
                            <a:srgbClr val="00B0F0"/>
                          </a:solidFill>
                        </a:rPr>
                        <a:t>Checks and Balances with bi-cameral legislature</a:t>
                      </a:r>
                    </a:p>
                    <a:p>
                      <a:pPr>
                        <a:buFont typeface="Arial" pitchFamily="34" charset="0"/>
                        <a:buChar char="•"/>
                      </a:pPr>
                      <a:endParaRPr lang="en-US" sz="1800" baseline="0" dirty="0" smtClean="0">
                        <a:solidFill>
                          <a:srgbClr val="00B0F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aseline="0" dirty="0" smtClean="0">
                          <a:solidFill>
                            <a:srgbClr val="00B0F0"/>
                          </a:solidFill>
                        </a:rPr>
                        <a:t>State </a:t>
                      </a:r>
                      <a:r>
                        <a:rPr lang="en-US" sz="1800" baseline="0" dirty="0" smtClean="0">
                          <a:solidFill>
                            <a:srgbClr val="00B0F0"/>
                          </a:solidFill>
                        </a:rPr>
                        <a:t>legislatures, NOT the people had approved the Articles</a:t>
                      </a:r>
                    </a:p>
                    <a:p>
                      <a:pPr>
                        <a:buFont typeface="Arial" pitchFamily="34" charset="0"/>
                        <a:buChar char="•"/>
                      </a:pPr>
                      <a:endParaRPr lang="en-US" sz="1800" dirty="0">
                        <a:solidFill>
                          <a:srgbClr val="00B0F0"/>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buFont typeface="Arial" pitchFamily="34" charset="0"/>
                        <a:buChar char="•"/>
                      </a:pPr>
                      <a:r>
                        <a:rPr lang="en-US" dirty="0" smtClean="0">
                          <a:solidFill>
                            <a:srgbClr val="FFC000"/>
                          </a:solidFill>
                        </a:rPr>
                        <a:t>Opposed the Constitution</a:t>
                      </a:r>
                    </a:p>
                    <a:p>
                      <a:pPr>
                        <a:buFont typeface="Arial" pitchFamily="34" charset="0"/>
                        <a:buChar char="•"/>
                      </a:pPr>
                      <a:endParaRPr lang="en-US" dirty="0" smtClean="0"/>
                    </a:p>
                    <a:p>
                      <a:pPr>
                        <a:buFont typeface="Arial" pitchFamily="34" charset="0"/>
                        <a:buChar char="•"/>
                      </a:pPr>
                      <a:r>
                        <a:rPr lang="en-US" dirty="0" smtClean="0">
                          <a:solidFill>
                            <a:srgbClr val="FFC000"/>
                          </a:solidFill>
                        </a:rPr>
                        <a:t>Weak national power</a:t>
                      </a:r>
                    </a:p>
                    <a:p>
                      <a:pPr>
                        <a:buFont typeface="Arial" pitchFamily="34" charset="0"/>
                        <a:buChar char="•"/>
                      </a:pPr>
                      <a:endParaRPr lang="en-US" dirty="0" smtClean="0">
                        <a:solidFill>
                          <a:srgbClr val="FFC000"/>
                        </a:solidFill>
                      </a:endParaRPr>
                    </a:p>
                    <a:p>
                      <a:pPr>
                        <a:buFont typeface="Arial" pitchFamily="34" charset="0"/>
                        <a:buChar char="•"/>
                      </a:pPr>
                      <a:r>
                        <a:rPr lang="en-US" dirty="0" smtClean="0">
                          <a:solidFill>
                            <a:srgbClr val="FFC000"/>
                          </a:solidFill>
                        </a:rPr>
                        <a:t>Individuals were left out of the</a:t>
                      </a:r>
                      <a:r>
                        <a:rPr lang="en-US" baseline="0" dirty="0" smtClean="0">
                          <a:solidFill>
                            <a:srgbClr val="FFC000"/>
                          </a:solidFill>
                        </a:rPr>
                        <a:t> </a:t>
                      </a:r>
                    </a:p>
                    <a:p>
                      <a:pPr>
                        <a:buFont typeface="Arial" pitchFamily="34" charset="0"/>
                        <a:buNone/>
                      </a:pPr>
                      <a:r>
                        <a:rPr lang="en-US" baseline="0" dirty="0" smtClean="0">
                          <a:solidFill>
                            <a:srgbClr val="FFC000"/>
                          </a:solidFill>
                        </a:rPr>
                        <a:t>  Constitution</a:t>
                      </a:r>
                    </a:p>
                    <a:p>
                      <a:pPr>
                        <a:buFont typeface="Arial" pitchFamily="34" charset="0"/>
                        <a:buChar char="•"/>
                      </a:pPr>
                      <a:endParaRPr lang="en-US" dirty="0" smtClean="0">
                        <a:solidFill>
                          <a:srgbClr val="FFC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solidFill>
                            <a:srgbClr val="FFC000"/>
                          </a:solidFill>
                        </a:rPr>
                        <a:t>Supreme Court could overturn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aseline="0" dirty="0" smtClean="0">
                          <a:solidFill>
                            <a:srgbClr val="FFC000"/>
                          </a:solidFill>
                        </a:rPr>
                        <a:t>  state courts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dirty="0" smtClean="0">
                        <a:solidFill>
                          <a:srgbClr val="FFC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solidFill>
                            <a:srgbClr val="FFC000"/>
                          </a:solidFill>
                        </a:rPr>
                        <a:t>Executive and Legislative too much power</a:t>
                      </a:r>
                    </a:p>
                    <a:p>
                      <a:pPr>
                        <a:buFont typeface="Arial" pitchFamily="34" charset="0"/>
                        <a:buNone/>
                      </a:pPr>
                      <a:endParaRPr lang="en-US" baseline="0" dirty="0" smtClean="0">
                        <a:solidFill>
                          <a:srgbClr val="FFC000"/>
                        </a:solidFill>
                      </a:endParaRPr>
                    </a:p>
                    <a:p>
                      <a:pPr>
                        <a:buFont typeface="Arial" pitchFamily="34" charset="0"/>
                        <a:buChar char="•"/>
                      </a:pPr>
                      <a:r>
                        <a:rPr lang="en-US" baseline="0" dirty="0" smtClean="0">
                          <a:solidFill>
                            <a:srgbClr val="FFC000"/>
                          </a:solidFill>
                        </a:rPr>
                        <a:t>Military forces maintained by national government</a:t>
                      </a:r>
                    </a:p>
                    <a:p>
                      <a:pPr>
                        <a:buFont typeface="Arial" pitchFamily="34" charset="0"/>
                        <a:buNone/>
                      </a:pPr>
                      <a:endParaRPr lang="en-US" baseline="0" dirty="0" smtClean="0">
                        <a:solidFill>
                          <a:srgbClr val="FFC000"/>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42"/>
                                        </p:tgtEl>
                                        <p:attrNameLst>
                                          <p:attrName>style.visibility</p:attrName>
                                        </p:attrNameLst>
                                      </p:cBhvr>
                                      <p:to>
                                        <p:strVal val="visible"/>
                                      </p:to>
                                    </p:set>
                                    <p:animEffect transition="in" filter="fade">
                                      <p:cBhvr>
                                        <p:cTn id="7" dur="500"/>
                                        <p:tgtEl>
                                          <p:spTgt spid="2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Take a moment and reflect….</a:t>
            </a:r>
          </a:p>
        </p:txBody>
      </p:sp>
      <p:sp>
        <p:nvSpPr>
          <p:cNvPr id="14339" name="Rectangle 3"/>
          <p:cNvSpPr>
            <a:spLocks noGrp="1" noChangeArrowheads="1"/>
          </p:cNvSpPr>
          <p:nvPr>
            <p:ph idx="1"/>
          </p:nvPr>
        </p:nvSpPr>
        <p:spPr/>
        <p:txBody>
          <a:bodyPr/>
          <a:lstStyle/>
          <a:p>
            <a:pPr eaLnBrk="1" hangingPunct="1"/>
            <a:r>
              <a:rPr lang="en-US" smtClean="0"/>
              <a:t>Do the Anti-Federalists care more about protecting individual rights or promoting the common good?</a:t>
            </a:r>
          </a:p>
          <a:p>
            <a:pPr eaLnBrk="1" hangingPunct="1"/>
            <a:r>
              <a:rPr lang="en-US" smtClean="0"/>
              <a:t>Do the Federalists care more about protecting individual rights or promoting the common good?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Individual Rights</a:t>
            </a:r>
          </a:p>
        </p:txBody>
      </p:sp>
      <p:sp>
        <p:nvSpPr>
          <p:cNvPr id="54275" name="Rectangle 3"/>
          <p:cNvSpPr>
            <a:spLocks noGrp="1" noChangeArrowheads="1"/>
          </p:cNvSpPr>
          <p:nvPr>
            <p:ph idx="1"/>
          </p:nvPr>
        </p:nvSpPr>
        <p:spPr>
          <a:xfrm>
            <a:off x="685800" y="2438400"/>
            <a:ext cx="7772400" cy="3657600"/>
          </a:xfrm>
        </p:spPr>
        <p:txBody>
          <a:bodyPr/>
          <a:lstStyle/>
          <a:p>
            <a:pPr eaLnBrk="1" hangingPunct="1">
              <a:defRPr/>
            </a:pPr>
            <a:r>
              <a:rPr lang="en-US" b="1" dirty="0" smtClean="0">
                <a:latin typeface="Arial" charset="0"/>
              </a:rPr>
              <a:t>The </a:t>
            </a:r>
            <a:r>
              <a:rPr lang="en-US" b="1" u="sng" dirty="0" smtClean="0">
                <a:latin typeface="Arial" charset="0"/>
              </a:rPr>
              <a:t>Anti-Federalists </a:t>
            </a:r>
            <a:r>
              <a:rPr lang="en-US" b="1" dirty="0" smtClean="0">
                <a:latin typeface="Arial" charset="0"/>
              </a:rPr>
              <a:t>were more concerned with protecting the </a:t>
            </a:r>
            <a:r>
              <a:rPr lang="en-US" b="1" dirty="0" smtClean="0">
                <a:solidFill>
                  <a:srgbClr val="FFFF00"/>
                </a:solidFill>
                <a:latin typeface="Arial" charset="0"/>
              </a:rPr>
              <a:t>rights of the individual</a:t>
            </a:r>
            <a:r>
              <a:rPr lang="en-US" b="1" dirty="0" smtClean="0">
                <a:latin typeface="Arial" charset="0"/>
              </a:rPr>
              <a:t> people and states, than promoting the public good as a whole.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dirty="0" smtClean="0"/>
              <a:t>Common Good</a:t>
            </a:r>
          </a:p>
        </p:txBody>
      </p:sp>
      <p:sp>
        <p:nvSpPr>
          <p:cNvPr id="16387" name="Rectangle 3"/>
          <p:cNvSpPr>
            <a:spLocks noGrp="1" noChangeArrowheads="1"/>
          </p:cNvSpPr>
          <p:nvPr>
            <p:ph idx="1"/>
          </p:nvPr>
        </p:nvSpPr>
        <p:spPr>
          <a:xfrm>
            <a:off x="685800" y="2743200"/>
            <a:ext cx="7772400" cy="3352800"/>
          </a:xfrm>
        </p:spPr>
        <p:txBody>
          <a:bodyPr/>
          <a:lstStyle/>
          <a:p>
            <a:pPr eaLnBrk="1" hangingPunct="1"/>
            <a:r>
              <a:rPr lang="en-US" dirty="0" smtClean="0">
                <a:latin typeface="Arial" charset="0"/>
              </a:rPr>
              <a:t>The </a:t>
            </a:r>
            <a:r>
              <a:rPr lang="en-US" b="1" u="sng" dirty="0" smtClean="0">
                <a:latin typeface="Arial" charset="0"/>
              </a:rPr>
              <a:t>Federalists</a:t>
            </a:r>
            <a:r>
              <a:rPr lang="en-US" dirty="0" smtClean="0">
                <a:latin typeface="Arial" charset="0"/>
              </a:rPr>
              <a:t> were more concerned with promoting the </a:t>
            </a:r>
            <a:r>
              <a:rPr lang="en-US" dirty="0" smtClean="0">
                <a:solidFill>
                  <a:srgbClr val="FFFF00"/>
                </a:solidFill>
                <a:latin typeface="Arial" charset="0"/>
              </a:rPr>
              <a:t>common good </a:t>
            </a:r>
            <a:r>
              <a:rPr lang="en-US" dirty="0" smtClean="0">
                <a:latin typeface="Arial" charset="0"/>
              </a:rPr>
              <a:t>of everyone than protecting individual rights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Test your knowledge!</a:t>
            </a:r>
          </a:p>
        </p:txBody>
      </p:sp>
      <p:sp>
        <p:nvSpPr>
          <p:cNvPr id="17411" name="Rectangle 3"/>
          <p:cNvSpPr>
            <a:spLocks noGrp="1" noChangeArrowheads="1"/>
          </p:cNvSpPr>
          <p:nvPr>
            <p:ph idx="1"/>
          </p:nvPr>
        </p:nvSpPr>
        <p:spPr>
          <a:xfrm>
            <a:off x="685800" y="2514600"/>
            <a:ext cx="7772400" cy="3581400"/>
          </a:xfrm>
        </p:spPr>
        <p:txBody>
          <a:bodyPr/>
          <a:lstStyle/>
          <a:p>
            <a:pPr eaLnBrk="1" hangingPunct="1"/>
            <a:r>
              <a:rPr lang="en-US" dirty="0" smtClean="0"/>
              <a:t>Fill in the graphic organizer comparing and contrasting the Federalist and Anti-Federalist with what you took from the previous information.</a:t>
            </a:r>
          </a:p>
          <a:p>
            <a:pPr eaLnBrk="1" hangingPunct="1"/>
            <a:r>
              <a:rPr lang="en-US" dirty="0" smtClean="0"/>
              <a:t>Don’t look at the lecture!!!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227</TotalTime>
  <Words>888</Words>
  <Application>Microsoft Office PowerPoint</Application>
  <PresentationFormat>On-screen Show (4:3)</PresentationFormat>
  <Paragraphs>157</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Foundry</vt:lpstr>
      <vt:lpstr>Federalists and  Anti-Federalists</vt:lpstr>
      <vt:lpstr>PowerPoint Presentation</vt:lpstr>
      <vt:lpstr>PowerPoint Presentation</vt:lpstr>
      <vt:lpstr>PowerPoint Presentation</vt:lpstr>
      <vt:lpstr>PowerPoint Presentation</vt:lpstr>
      <vt:lpstr>Take a moment and reflect….</vt:lpstr>
      <vt:lpstr>Individual Rights</vt:lpstr>
      <vt:lpstr>Common Good</vt:lpstr>
      <vt:lpstr>Test your knowledge!</vt:lpstr>
      <vt:lpstr>Graphic Organizer</vt:lpstr>
      <vt:lpstr>Quote Throw down!</vt:lpstr>
      <vt:lpstr>Quote #1</vt:lpstr>
      <vt:lpstr>Quote #1</vt:lpstr>
      <vt:lpstr>Quote #2</vt:lpstr>
      <vt:lpstr>Quote #2</vt:lpstr>
      <vt:lpstr>Quote #3</vt:lpstr>
      <vt:lpstr>Quote #3</vt:lpstr>
      <vt:lpstr>Quote #4</vt:lpstr>
      <vt:lpstr>Quote #4</vt:lpstr>
      <vt:lpstr>Quote #5</vt:lpstr>
      <vt:lpstr>Quote # 5</vt:lpstr>
      <vt:lpstr>Quote #6</vt:lpstr>
      <vt:lpstr>Quote # 5</vt:lpstr>
      <vt:lpstr>Quote #6</vt:lpstr>
      <vt:lpstr>Quote #6</vt:lpstr>
      <vt:lpstr>Quote #7</vt:lpstr>
      <vt:lpstr>Quote #7</vt:lpstr>
      <vt:lpstr>Quote #8</vt:lpstr>
      <vt:lpstr>Quote # 8</vt:lpstr>
      <vt:lpstr>Quote #9</vt:lpstr>
      <vt:lpstr>Quote #9</vt:lpstr>
      <vt:lpstr>Quote #10</vt:lpstr>
      <vt:lpstr>Quote # 10</vt:lpstr>
      <vt:lpstr>Quote #11</vt:lpstr>
      <vt:lpstr>Quote #11</vt:lpstr>
      <vt:lpstr>Quote #12</vt:lpstr>
      <vt:lpstr>Quote #12</vt:lpstr>
    </vt:vector>
  </TitlesOfParts>
  <Company>GGUSD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Anti-Federalists and Federalists</dc:title>
  <dc:creator>slee2</dc:creator>
  <cp:lastModifiedBy>strangn</cp:lastModifiedBy>
  <cp:revision>33</cp:revision>
  <dcterms:created xsi:type="dcterms:W3CDTF">2009-09-22T23:29:53Z</dcterms:created>
  <dcterms:modified xsi:type="dcterms:W3CDTF">2014-10-08T14:13:41Z</dcterms:modified>
</cp:coreProperties>
</file>