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11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81985B-A236-4E7B-AD4C-B28C53059082}"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F27313A-5143-4052-A0C0-6EC3C7D207F8}" type="slidenum">
              <a:rPr lang="en-US" smtClean="0"/>
              <a:t>‹#›</a:t>
            </a:fld>
            <a:endParaRPr lang="en-US"/>
          </a:p>
        </p:txBody>
      </p:sp>
    </p:spTree>
    <p:extLst>
      <p:ext uri="{BB962C8B-B14F-4D97-AF65-F5344CB8AC3E}">
        <p14:creationId xmlns:p14="http://schemas.microsoft.com/office/powerpoint/2010/main" val="426666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1985B-A236-4E7B-AD4C-B28C53059082}"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351976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1985B-A236-4E7B-AD4C-B28C53059082}"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15942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1985B-A236-4E7B-AD4C-B28C53059082}"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337947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281985B-A236-4E7B-AD4C-B28C53059082}" type="datetimeFigureOut">
              <a:rPr lang="en-US" smtClean="0"/>
              <a:t>8/8/2017</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F27313A-5143-4052-A0C0-6EC3C7D207F8}" type="slidenum">
              <a:rPr lang="en-US" smtClean="0"/>
              <a:t>‹#›</a:t>
            </a:fld>
            <a:endParaRPr lang="en-US"/>
          </a:p>
        </p:txBody>
      </p:sp>
    </p:spTree>
    <p:extLst>
      <p:ext uri="{BB962C8B-B14F-4D97-AF65-F5344CB8AC3E}">
        <p14:creationId xmlns:p14="http://schemas.microsoft.com/office/powerpoint/2010/main" val="21877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1985B-A236-4E7B-AD4C-B28C53059082}"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43150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1985B-A236-4E7B-AD4C-B28C53059082}"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365827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81985B-A236-4E7B-AD4C-B28C53059082}"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72216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1985B-A236-4E7B-AD4C-B28C53059082}"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256806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1985B-A236-4E7B-AD4C-B28C53059082}"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211340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1985B-A236-4E7B-AD4C-B28C53059082}" type="datetimeFigureOut">
              <a:rPr lang="en-US" smtClean="0"/>
              <a:t>8/8/2017</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F27313A-5143-4052-A0C0-6EC3C7D207F8}" type="slidenum">
              <a:rPr lang="en-US" smtClean="0"/>
              <a:t>‹#›</a:t>
            </a:fld>
            <a:endParaRPr lang="en-US"/>
          </a:p>
        </p:txBody>
      </p:sp>
    </p:spTree>
    <p:extLst>
      <p:ext uri="{BB962C8B-B14F-4D97-AF65-F5344CB8AC3E}">
        <p14:creationId xmlns:p14="http://schemas.microsoft.com/office/powerpoint/2010/main" val="213447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281985B-A236-4E7B-AD4C-B28C53059082}" type="datetimeFigureOut">
              <a:rPr lang="en-US" smtClean="0"/>
              <a:t>8/8/2017</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F27313A-5143-4052-A0C0-6EC3C7D207F8}" type="slidenum">
              <a:rPr lang="en-US" smtClean="0"/>
              <a:t>‹#›</a:t>
            </a:fld>
            <a:endParaRPr lang="en-US"/>
          </a:p>
        </p:txBody>
      </p:sp>
    </p:spTree>
    <p:extLst>
      <p:ext uri="{BB962C8B-B14F-4D97-AF65-F5344CB8AC3E}">
        <p14:creationId xmlns:p14="http://schemas.microsoft.com/office/powerpoint/2010/main" val="241907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dailymotion.com/video/x2aqky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a:t>
            </a:r>
            <a:r>
              <a:rPr lang="en-US" dirty="0" smtClean="0">
                <a:solidFill>
                  <a:schemeClr val="tx1"/>
                </a:solidFill>
              </a:rPr>
              <a:t>History Unit 1: </a:t>
            </a:r>
            <a:r>
              <a:rPr lang="en-US" dirty="0" smtClean="0">
                <a:solidFill>
                  <a:srgbClr val="FF0000"/>
                </a:solidFill>
              </a:rPr>
              <a:t>Colonization </a:t>
            </a:r>
            <a:endParaRPr lang="en-US" dirty="0">
              <a:solidFill>
                <a:srgbClr val="FF0000"/>
              </a:solidFill>
            </a:endParaRPr>
          </a:p>
        </p:txBody>
      </p:sp>
      <p:sp>
        <p:nvSpPr>
          <p:cNvPr id="3" name="Subtitle 2"/>
          <p:cNvSpPr>
            <a:spLocks noGrp="1"/>
          </p:cNvSpPr>
          <p:nvPr>
            <p:ph type="subTitle" idx="1"/>
          </p:nvPr>
        </p:nvSpPr>
        <p:spPr/>
        <p:txBody>
          <a:bodyPr/>
          <a:lstStyle/>
          <a:p>
            <a:r>
              <a:rPr lang="en-US" smtClean="0"/>
              <a:t>Coach Aiello</a:t>
            </a:r>
            <a:endParaRPr lang="en-US" dirty="0"/>
          </a:p>
        </p:txBody>
      </p:sp>
    </p:spTree>
    <p:extLst>
      <p:ext uri="{BB962C8B-B14F-4D97-AF65-F5344CB8AC3E}">
        <p14:creationId xmlns:p14="http://schemas.microsoft.com/office/powerpoint/2010/main" val="4008675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Acts of 1663</a:t>
            </a:r>
            <a:endParaRPr lang="en-US" dirty="0"/>
          </a:p>
        </p:txBody>
      </p:sp>
      <p:sp>
        <p:nvSpPr>
          <p:cNvPr id="5" name="Content Placeholder 4"/>
          <p:cNvSpPr>
            <a:spLocks noGrp="1"/>
          </p:cNvSpPr>
          <p:nvPr>
            <p:ph idx="1"/>
          </p:nvPr>
        </p:nvSpPr>
        <p:spPr/>
        <p:txBody>
          <a:bodyPr/>
          <a:lstStyle/>
          <a:p>
            <a:r>
              <a:rPr lang="en-US" sz="2400" dirty="0"/>
              <a:t>The Navigation </a:t>
            </a:r>
            <a:r>
              <a:rPr lang="en-US" sz="2400" dirty="0" smtClean="0"/>
              <a:t>Acts restricted:</a:t>
            </a:r>
          </a:p>
          <a:p>
            <a:pPr lvl="1"/>
            <a:r>
              <a:rPr lang="en-US" sz="2000" dirty="0" smtClean="0"/>
              <a:t>the </a:t>
            </a:r>
            <a:r>
              <a:rPr lang="en-US" sz="2000" dirty="0"/>
              <a:t>profits colonists could receive for their </a:t>
            </a:r>
            <a:r>
              <a:rPr lang="en-US" sz="2000" dirty="0" smtClean="0"/>
              <a:t>products</a:t>
            </a:r>
          </a:p>
          <a:p>
            <a:pPr lvl="1"/>
            <a:r>
              <a:rPr lang="en-US" sz="2000" dirty="0" smtClean="0"/>
              <a:t>hindered </a:t>
            </a:r>
            <a:r>
              <a:rPr lang="en-US" sz="2000" dirty="0"/>
              <a:t>the development of large scale manufacturing in the </a:t>
            </a:r>
            <a:r>
              <a:rPr lang="en-US" sz="2000" dirty="0" smtClean="0"/>
              <a:t>colonies</a:t>
            </a:r>
          </a:p>
          <a:p>
            <a:pPr lvl="1"/>
            <a:r>
              <a:rPr lang="en-US" sz="2000" dirty="0" smtClean="0"/>
              <a:t>forced </a:t>
            </a:r>
            <a:r>
              <a:rPr lang="en-US" sz="2000" dirty="0"/>
              <a:t>colonists to pay high prices for goods they were only allowed to purchase from </a:t>
            </a:r>
            <a:r>
              <a:rPr lang="en-US" sz="2000" dirty="0" smtClean="0"/>
              <a:t>England</a:t>
            </a:r>
          </a:p>
          <a:p>
            <a:r>
              <a:rPr lang="en-US" sz="2400" dirty="0" smtClean="0"/>
              <a:t>Positives that came out of Navigation Act?</a:t>
            </a:r>
          </a:p>
          <a:p>
            <a:pPr lvl="1"/>
            <a:r>
              <a:rPr lang="en-US" sz="2000" dirty="0"/>
              <a:t>Emergence of ship building as a new industry in the colonial states</a:t>
            </a:r>
          </a:p>
          <a:p>
            <a:pPr lvl="1"/>
            <a:r>
              <a:rPr lang="en-US" sz="2000" dirty="0"/>
              <a:t>Instant demand for </a:t>
            </a:r>
            <a:r>
              <a:rPr lang="en-US" sz="2000" dirty="0" smtClean="0"/>
              <a:t>lumber</a:t>
            </a:r>
          </a:p>
          <a:p>
            <a:r>
              <a:rPr lang="en-US" dirty="0" smtClean="0"/>
              <a:t>Negatives that came out of Navigation Act?</a:t>
            </a:r>
          </a:p>
          <a:p>
            <a:pPr lvl="1"/>
            <a:r>
              <a:rPr lang="en-US" sz="2000" dirty="0" smtClean="0"/>
              <a:t>Increased smuggling</a:t>
            </a:r>
          </a:p>
          <a:p>
            <a:pPr marL="274320" lvl="1" indent="0">
              <a:buNone/>
            </a:pPr>
            <a:endParaRPr lang="en-US" dirty="0" smtClean="0"/>
          </a:p>
          <a:p>
            <a:pPr lvl="1"/>
            <a:endParaRPr lang="en-US" dirty="0"/>
          </a:p>
        </p:txBody>
      </p:sp>
    </p:spTree>
    <p:extLst>
      <p:ext uri="{BB962C8B-B14F-4D97-AF65-F5344CB8AC3E}">
        <p14:creationId xmlns:p14="http://schemas.microsoft.com/office/powerpoint/2010/main" val="1700595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Trade (trans-</a:t>
            </a:r>
            <a:r>
              <a:rPr lang="en-US" dirty="0" err="1" smtClean="0"/>
              <a:t>atlantic</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England’s trans-Atlantic trade flourished under the mercantilist system</a:t>
            </a:r>
            <a:r>
              <a:rPr lang="en-US" sz="2800" dirty="0" smtClean="0"/>
              <a:t>.</a:t>
            </a:r>
          </a:p>
          <a:p>
            <a:r>
              <a:rPr lang="en-US" sz="2800" dirty="0"/>
              <a:t>T</a:t>
            </a:r>
            <a:r>
              <a:rPr lang="en-US" sz="2800" dirty="0" smtClean="0"/>
              <a:t>ook </a:t>
            </a:r>
            <a:r>
              <a:rPr lang="en-US" sz="2800" dirty="0"/>
              <a:t>a three step voyage around the Atlantic </a:t>
            </a:r>
            <a:r>
              <a:rPr lang="en-US" sz="2800" dirty="0" smtClean="0"/>
              <a:t>rim:</a:t>
            </a:r>
          </a:p>
          <a:p>
            <a:pPr marL="617220" lvl="1" indent="-342900">
              <a:buFont typeface="+mj-lt"/>
              <a:buAutoNum type="arabicPeriod"/>
            </a:pPr>
            <a:r>
              <a:rPr lang="en-US" sz="2400" dirty="0" smtClean="0">
                <a:solidFill>
                  <a:srgbClr val="FF0000"/>
                </a:solidFill>
              </a:rPr>
              <a:t>First</a:t>
            </a:r>
            <a:r>
              <a:rPr lang="en-US" sz="2400" dirty="0">
                <a:solidFill>
                  <a:srgbClr val="FF0000"/>
                </a:solidFill>
              </a:rPr>
              <a:t>, </a:t>
            </a:r>
            <a:r>
              <a:rPr lang="en-US" sz="2400" dirty="0"/>
              <a:t>English ships loaded with rum, cloth, and other manufactured goods sailed to Africa, where they were traded for Africans as part of the slave </a:t>
            </a:r>
            <a:r>
              <a:rPr lang="en-US" sz="2400" dirty="0" smtClean="0"/>
              <a:t>trade</a:t>
            </a:r>
          </a:p>
          <a:p>
            <a:pPr marL="617220" lvl="1" indent="-342900">
              <a:buFont typeface="+mj-lt"/>
              <a:buAutoNum type="arabicPeriod"/>
            </a:pPr>
            <a:r>
              <a:rPr lang="en-US" sz="2400" dirty="0">
                <a:solidFill>
                  <a:srgbClr val="FF0000"/>
                </a:solidFill>
              </a:rPr>
              <a:t>Then, </a:t>
            </a:r>
            <a:r>
              <a:rPr lang="en-US" sz="2400" dirty="0"/>
              <a:t>in the Middle Passage (discussed further in SSUSH2), the slaves were transported on a brutal voyage to the Americas and sold there as a forced labor commodity to colonial landowners. </a:t>
            </a:r>
          </a:p>
          <a:p>
            <a:pPr marL="617220" lvl="1" indent="-342900">
              <a:buFont typeface="+mj-lt"/>
              <a:buAutoNum type="arabicPeriod"/>
            </a:pPr>
            <a:r>
              <a:rPr lang="en-US" sz="2400" dirty="0" smtClean="0">
                <a:solidFill>
                  <a:srgbClr val="FF0000"/>
                </a:solidFill>
              </a:rPr>
              <a:t>Third</a:t>
            </a:r>
            <a:r>
              <a:rPr lang="en-US" sz="2400" dirty="0" smtClean="0"/>
              <a:t> </a:t>
            </a:r>
            <a:r>
              <a:rPr lang="en-US" sz="2400" dirty="0"/>
              <a:t>step of the journey transported American raw materials to England to be made into the manufactured goods that would start the cycle again. </a:t>
            </a:r>
          </a:p>
        </p:txBody>
      </p:sp>
    </p:spTree>
    <p:extLst>
      <p:ext uri="{BB962C8B-B14F-4D97-AF65-F5344CB8AC3E}">
        <p14:creationId xmlns:p14="http://schemas.microsoft.com/office/powerpoint/2010/main" val="2070230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trade</a:t>
            </a:r>
            <a:endParaRPr lang="en-US" dirty="0"/>
          </a:p>
        </p:txBody>
      </p:sp>
      <p:pic>
        <p:nvPicPr>
          <p:cNvPr id="4" name="Content Placeholder 3"/>
          <p:cNvPicPr>
            <a:picLocks noGrp="1" noChangeAspect="1"/>
          </p:cNvPicPr>
          <p:nvPr>
            <p:ph idx="1"/>
          </p:nvPr>
        </p:nvPicPr>
        <p:blipFill>
          <a:blip r:embed="rId2"/>
          <a:stretch>
            <a:fillRect/>
          </a:stretch>
        </p:blipFill>
        <p:spPr>
          <a:xfrm>
            <a:off x="2408350" y="2093977"/>
            <a:ext cx="6903075" cy="4165156"/>
          </a:xfrm>
          <a:prstGeom prst="rect">
            <a:avLst/>
          </a:prstGeom>
        </p:spPr>
      </p:pic>
    </p:spTree>
    <p:extLst>
      <p:ext uri="{BB962C8B-B14F-4D97-AF65-F5344CB8AC3E}">
        <p14:creationId xmlns:p14="http://schemas.microsoft.com/office/powerpoint/2010/main" val="336175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Indentured Servants</a:t>
            </a:r>
            <a:endParaRPr lang="en-US" dirty="0"/>
          </a:p>
        </p:txBody>
      </p:sp>
      <p:sp>
        <p:nvSpPr>
          <p:cNvPr id="4" name="Content Placeholder 3"/>
          <p:cNvSpPr>
            <a:spLocks noGrp="1"/>
          </p:cNvSpPr>
          <p:nvPr>
            <p:ph sz="half" idx="1"/>
          </p:nvPr>
        </p:nvSpPr>
        <p:spPr/>
        <p:txBody>
          <a:bodyPr/>
          <a:lstStyle/>
          <a:p>
            <a:r>
              <a:rPr lang="en-US" dirty="0"/>
              <a:t>Colonial labor was critical for the production of materials England needed for a profitable mercantilist system. </a:t>
            </a:r>
            <a:endParaRPr lang="en-US" dirty="0" smtClean="0"/>
          </a:p>
          <a:p>
            <a:endParaRPr lang="en-US" dirty="0"/>
          </a:p>
          <a:p>
            <a:r>
              <a:rPr lang="en-US" dirty="0" smtClean="0"/>
              <a:t>Labor </a:t>
            </a:r>
            <a:r>
              <a:rPr lang="en-US" dirty="0"/>
              <a:t>needs were first filled through the use of indentured servants and then later by permanently enslaved Africans</a:t>
            </a:r>
          </a:p>
        </p:txBody>
      </p:sp>
      <p:sp>
        <p:nvSpPr>
          <p:cNvPr id="5" name="Content Placeholder 4"/>
          <p:cNvSpPr>
            <a:spLocks noGrp="1"/>
          </p:cNvSpPr>
          <p:nvPr>
            <p:ph sz="half" idx="2"/>
          </p:nvPr>
        </p:nvSpPr>
        <p:spPr/>
        <p:txBody>
          <a:bodyPr/>
          <a:lstStyle/>
          <a:p>
            <a:r>
              <a:rPr lang="en-US" dirty="0" smtClean="0">
                <a:solidFill>
                  <a:srgbClr val="FF0000"/>
                </a:solidFill>
              </a:rPr>
              <a:t>Definition:</a:t>
            </a:r>
          </a:p>
          <a:p>
            <a:r>
              <a:rPr lang="en-US" dirty="0" smtClean="0"/>
              <a:t>Indentured </a:t>
            </a:r>
            <a:r>
              <a:rPr lang="en-US" dirty="0"/>
              <a:t>servants were typically lower class Englishmen who could not afford to pay for the voyage to North America but saw life in the colonies as an opportunity for economic advancement they would otherwise never have in England</a:t>
            </a:r>
          </a:p>
        </p:txBody>
      </p:sp>
      <p:pic>
        <p:nvPicPr>
          <p:cNvPr id="6" name="Picture 5"/>
          <p:cNvPicPr>
            <a:picLocks noChangeAspect="1"/>
          </p:cNvPicPr>
          <p:nvPr/>
        </p:nvPicPr>
        <p:blipFill>
          <a:blip r:embed="rId2"/>
          <a:stretch>
            <a:fillRect/>
          </a:stretch>
        </p:blipFill>
        <p:spPr>
          <a:xfrm>
            <a:off x="8264151" y="249850"/>
            <a:ext cx="2524052" cy="2364561"/>
          </a:xfrm>
          <a:prstGeom prst="rect">
            <a:avLst/>
          </a:prstGeom>
        </p:spPr>
      </p:pic>
    </p:spTree>
    <p:extLst>
      <p:ext uri="{BB962C8B-B14F-4D97-AF65-F5344CB8AC3E}">
        <p14:creationId xmlns:p14="http://schemas.microsoft.com/office/powerpoint/2010/main" val="4180272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Indentured servants</a:t>
            </a:r>
            <a:endParaRPr lang="en-US" dirty="0"/>
          </a:p>
        </p:txBody>
      </p:sp>
      <p:sp>
        <p:nvSpPr>
          <p:cNvPr id="3" name="Content Placeholder 2"/>
          <p:cNvSpPr>
            <a:spLocks noGrp="1"/>
          </p:cNvSpPr>
          <p:nvPr>
            <p:ph sz="half" idx="1"/>
          </p:nvPr>
        </p:nvSpPr>
        <p:spPr/>
        <p:txBody>
          <a:bodyPr/>
          <a:lstStyle/>
          <a:p>
            <a:r>
              <a:rPr lang="en-US" dirty="0"/>
              <a:t>Indentured servants worked for a land owner in exchange for their passage to North America. </a:t>
            </a:r>
            <a:endParaRPr lang="en-US" dirty="0" smtClean="0"/>
          </a:p>
          <a:p>
            <a:r>
              <a:rPr lang="en-US" dirty="0" smtClean="0"/>
              <a:t>The </a:t>
            </a:r>
            <a:r>
              <a:rPr lang="en-US" dirty="0"/>
              <a:t>land owner obtained labor and the indentured servant obtained the future opportunity to own </a:t>
            </a:r>
            <a:r>
              <a:rPr lang="en-US" dirty="0">
                <a:solidFill>
                  <a:srgbClr val="FF0000"/>
                </a:solidFill>
              </a:rPr>
              <a:t>land after working off their debt over a period of approximately four to seven years</a:t>
            </a:r>
          </a:p>
        </p:txBody>
      </p:sp>
      <p:pic>
        <p:nvPicPr>
          <p:cNvPr id="5" name="Content Placeholder 4"/>
          <p:cNvPicPr>
            <a:picLocks noGrp="1" noChangeAspect="1"/>
          </p:cNvPicPr>
          <p:nvPr>
            <p:ph sz="half" idx="2"/>
          </p:nvPr>
        </p:nvPicPr>
        <p:blipFill>
          <a:blip r:embed="rId2"/>
          <a:stretch>
            <a:fillRect/>
          </a:stretch>
        </p:blipFill>
        <p:spPr>
          <a:xfrm>
            <a:off x="6742391" y="2093976"/>
            <a:ext cx="4152900" cy="3070451"/>
          </a:xfrm>
          <a:prstGeom prst="rect">
            <a:avLst/>
          </a:prstGeom>
        </p:spPr>
      </p:pic>
    </p:spTree>
    <p:extLst>
      <p:ext uri="{BB962C8B-B14F-4D97-AF65-F5344CB8AC3E}">
        <p14:creationId xmlns:p14="http://schemas.microsoft.com/office/powerpoint/2010/main" val="238522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lstStyle/>
          <a:p>
            <a:r>
              <a:rPr lang="en-US" dirty="0"/>
              <a:t>England developed resource-producing colonies in North America primarily </a:t>
            </a:r>
            <a:r>
              <a:rPr lang="en-US" dirty="0" smtClean="0"/>
              <a:t>to:</a:t>
            </a:r>
          </a:p>
          <a:p>
            <a:pPr marL="457200" indent="-457200">
              <a:buFont typeface="+mj-lt"/>
              <a:buAutoNum type="arabicPeriod"/>
            </a:pPr>
            <a:r>
              <a:rPr lang="en-US" dirty="0"/>
              <a:t>F</a:t>
            </a:r>
            <a:r>
              <a:rPr lang="en-US" dirty="0" smtClean="0"/>
              <a:t>uel </a:t>
            </a:r>
            <a:r>
              <a:rPr lang="en-US" dirty="0"/>
              <a:t>mercantilism and to amass wealth and power over their European rivals. </a:t>
            </a:r>
            <a:endParaRPr lang="en-US" dirty="0" smtClean="0"/>
          </a:p>
          <a:p>
            <a:pPr marL="457200" indent="-457200">
              <a:buFont typeface="+mj-lt"/>
              <a:buAutoNum type="arabicPeriod"/>
            </a:pPr>
            <a:r>
              <a:rPr lang="en-US" dirty="0" smtClean="0"/>
              <a:t>The </a:t>
            </a:r>
            <a:r>
              <a:rPr lang="en-US" dirty="0"/>
              <a:t>resulting trans-Atlantic trade system was regulated through Navigation Acts and led to various labor sources being used by colonists to meet the resource demands of England</a:t>
            </a:r>
            <a:r>
              <a:rPr lang="en-US" dirty="0" smtClean="0"/>
              <a:t>.</a:t>
            </a:r>
          </a:p>
          <a:p>
            <a:pPr marL="0" indent="0">
              <a:buNone/>
            </a:pPr>
            <a:r>
              <a:rPr lang="en-US" dirty="0" smtClean="0"/>
              <a:t>Go back to the EQ?</a:t>
            </a:r>
          </a:p>
          <a:p>
            <a:pPr marL="0" indent="0">
              <a:buNone/>
            </a:pPr>
            <a:r>
              <a:rPr lang="en-US" dirty="0" smtClean="0"/>
              <a:t>-Why </a:t>
            </a:r>
            <a:r>
              <a:rPr lang="en-US" dirty="0"/>
              <a:t>did countries want to establish colonies? What were the reasons behind the founding of the Virginia Colony?</a:t>
            </a:r>
          </a:p>
          <a:p>
            <a:pPr marL="0" indent="0">
              <a:buNone/>
            </a:pPr>
            <a:endParaRPr lang="en-US" dirty="0" smtClean="0"/>
          </a:p>
          <a:p>
            <a:pPr marL="0" indent="0">
              <a:buNone/>
            </a:pPr>
            <a:endParaRPr lang="en-US" dirty="0"/>
          </a:p>
        </p:txBody>
      </p:sp>
      <p:pic>
        <p:nvPicPr>
          <p:cNvPr id="8" name="Picture 7"/>
          <p:cNvPicPr>
            <a:picLocks noChangeAspect="1"/>
          </p:cNvPicPr>
          <p:nvPr/>
        </p:nvPicPr>
        <p:blipFill>
          <a:blip r:embed="rId2"/>
          <a:stretch>
            <a:fillRect/>
          </a:stretch>
        </p:blipFill>
        <p:spPr>
          <a:xfrm>
            <a:off x="6542468" y="575042"/>
            <a:ext cx="3721993" cy="1382805"/>
          </a:xfrm>
          <a:prstGeom prst="rect">
            <a:avLst/>
          </a:prstGeom>
        </p:spPr>
      </p:pic>
    </p:spTree>
    <p:extLst>
      <p:ext uri="{BB962C8B-B14F-4D97-AF65-F5344CB8AC3E}">
        <p14:creationId xmlns:p14="http://schemas.microsoft.com/office/powerpoint/2010/main" val="4275501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vocabulary review</a:t>
            </a:r>
            <a:endParaRPr lang="en-US" dirty="0"/>
          </a:p>
        </p:txBody>
      </p:sp>
      <p:sp>
        <p:nvSpPr>
          <p:cNvPr id="3" name="Content Placeholder 2"/>
          <p:cNvSpPr>
            <a:spLocks noGrp="1"/>
          </p:cNvSpPr>
          <p:nvPr>
            <p:ph idx="1"/>
          </p:nvPr>
        </p:nvSpPr>
        <p:spPr/>
        <p:txBody>
          <a:bodyPr/>
          <a:lstStyle/>
          <a:p>
            <a:r>
              <a:rPr lang="en-US" sz="2400" dirty="0"/>
              <a:t>SSUSH1 – Compare and Contrast the development of English settlement and colonization during the 17th century.</a:t>
            </a:r>
          </a:p>
          <a:p>
            <a:pPr lvl="1"/>
            <a:r>
              <a:rPr lang="en-US" dirty="0"/>
              <a:t>A. Investigate how mercantilism and trans-Atlantic trade led to the development of colonies.</a:t>
            </a:r>
          </a:p>
          <a:p>
            <a:r>
              <a:rPr lang="en-US" sz="2400" dirty="0" smtClean="0"/>
              <a:t>Vocabulary:</a:t>
            </a:r>
          </a:p>
          <a:p>
            <a:pPr marL="457200" indent="-457200">
              <a:buFont typeface="+mj-lt"/>
              <a:buAutoNum type="arabicPeriod"/>
            </a:pPr>
            <a:r>
              <a:rPr lang="en-US" sz="2400" dirty="0"/>
              <a:t>Mercantilism</a:t>
            </a:r>
          </a:p>
          <a:p>
            <a:pPr marL="457200" indent="-457200">
              <a:buFont typeface="+mj-lt"/>
              <a:buAutoNum type="arabicPeriod"/>
            </a:pPr>
            <a:r>
              <a:rPr lang="en-US" sz="2400" dirty="0"/>
              <a:t>Navigation Acts</a:t>
            </a:r>
          </a:p>
          <a:p>
            <a:pPr marL="457200" indent="-457200">
              <a:buFont typeface="+mj-lt"/>
              <a:buAutoNum type="arabicPeriod"/>
            </a:pPr>
            <a:r>
              <a:rPr lang="en-US" sz="2400" dirty="0"/>
              <a:t>Triangular Trade</a:t>
            </a:r>
          </a:p>
          <a:p>
            <a:pPr marL="457200" indent="-457200">
              <a:buFont typeface="+mj-lt"/>
              <a:buAutoNum type="arabicPeriod"/>
            </a:pPr>
            <a:r>
              <a:rPr lang="en-US" sz="2400" dirty="0"/>
              <a:t>Indentured servants </a:t>
            </a:r>
          </a:p>
          <a:p>
            <a:endParaRPr lang="en-US" dirty="0" smtClean="0"/>
          </a:p>
          <a:p>
            <a:endParaRPr lang="en-US" dirty="0" smtClean="0"/>
          </a:p>
          <a:p>
            <a:endParaRPr lang="en-US" dirty="0"/>
          </a:p>
        </p:txBody>
      </p:sp>
    </p:spTree>
    <p:extLst>
      <p:ext uri="{BB962C8B-B14F-4D97-AF65-F5344CB8AC3E}">
        <p14:creationId xmlns:p14="http://schemas.microsoft.com/office/powerpoint/2010/main" val="2969485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us..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www.dailymotion.com/video/x2aqkyk</a:t>
            </a:r>
            <a:endParaRPr lang="en-US" dirty="0" smtClean="0"/>
          </a:p>
          <a:p>
            <a:endParaRPr lang="en-US" dirty="0"/>
          </a:p>
        </p:txBody>
      </p:sp>
    </p:spTree>
    <p:extLst>
      <p:ext uri="{BB962C8B-B14F-4D97-AF65-F5344CB8AC3E}">
        <p14:creationId xmlns:p14="http://schemas.microsoft.com/office/powerpoint/2010/main" val="325782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(8/8)</a:t>
            </a:r>
            <a:endParaRPr lang="en-US" dirty="0"/>
          </a:p>
        </p:txBody>
      </p:sp>
      <p:sp>
        <p:nvSpPr>
          <p:cNvPr id="3" name="Content Placeholder 2"/>
          <p:cNvSpPr>
            <a:spLocks noGrp="1"/>
          </p:cNvSpPr>
          <p:nvPr>
            <p:ph idx="1"/>
          </p:nvPr>
        </p:nvSpPr>
        <p:spPr/>
        <p:txBody>
          <a:bodyPr>
            <a:normAutofit/>
          </a:bodyPr>
          <a:lstStyle/>
          <a:p>
            <a:r>
              <a:rPr lang="en-US" sz="2800" dirty="0" smtClean="0"/>
              <a:t>Essential Question:</a:t>
            </a:r>
          </a:p>
          <a:p>
            <a:r>
              <a:rPr lang="en-US" sz="2800" dirty="0" smtClean="0"/>
              <a:t>What was life like in the early Jamestown Settlement?</a:t>
            </a:r>
          </a:p>
        </p:txBody>
      </p:sp>
    </p:spTree>
    <p:extLst>
      <p:ext uri="{BB962C8B-B14F-4D97-AF65-F5344CB8AC3E}">
        <p14:creationId xmlns:p14="http://schemas.microsoft.com/office/powerpoint/2010/main" val="290909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Colonies</a:t>
            </a:r>
            <a:endParaRPr lang="en-US" dirty="0"/>
          </a:p>
        </p:txBody>
      </p:sp>
      <p:sp>
        <p:nvSpPr>
          <p:cNvPr id="3" name="Content Placeholder 2"/>
          <p:cNvSpPr>
            <a:spLocks noGrp="1"/>
          </p:cNvSpPr>
          <p:nvPr>
            <p:ph idx="1"/>
          </p:nvPr>
        </p:nvSpPr>
        <p:spPr/>
        <p:txBody>
          <a:bodyPr>
            <a:normAutofit/>
          </a:bodyPr>
          <a:lstStyle/>
          <a:p>
            <a:r>
              <a:rPr lang="en-US" sz="2800" dirty="0"/>
              <a:t>SSUSH1 – Compare and Contrast the development of English settlement and colonization during the 17th century. </a:t>
            </a:r>
            <a:endParaRPr lang="en-US" sz="2800" dirty="0" smtClean="0"/>
          </a:p>
          <a:p>
            <a:pPr lvl="1"/>
            <a:r>
              <a:rPr lang="en-US" sz="2400" dirty="0"/>
              <a:t>B. Explain the development of the Southern Colonies, including but not limited to reasons established, impact of location and place, relations with American Indians, and economic development</a:t>
            </a:r>
          </a:p>
        </p:txBody>
      </p:sp>
    </p:spTree>
    <p:extLst>
      <p:ext uri="{BB962C8B-B14F-4D97-AF65-F5344CB8AC3E}">
        <p14:creationId xmlns:p14="http://schemas.microsoft.com/office/powerpoint/2010/main" val="2257918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(8/7) Essential Question</a:t>
            </a:r>
            <a:endParaRPr lang="en-US" dirty="0"/>
          </a:p>
        </p:txBody>
      </p:sp>
      <p:sp>
        <p:nvSpPr>
          <p:cNvPr id="3" name="Content Placeholder 2"/>
          <p:cNvSpPr>
            <a:spLocks noGrp="1"/>
          </p:cNvSpPr>
          <p:nvPr>
            <p:ph idx="1"/>
          </p:nvPr>
        </p:nvSpPr>
        <p:spPr/>
        <p:txBody>
          <a:bodyPr>
            <a:normAutofit/>
          </a:bodyPr>
          <a:lstStyle/>
          <a:p>
            <a:r>
              <a:rPr lang="en-US" sz="2800" dirty="0" smtClean="0"/>
              <a:t>Why did countries want to establish colonies? What were the reasons behind the founding of the Virginia Colony?</a:t>
            </a:r>
            <a:endParaRPr lang="en-US" sz="2800" dirty="0"/>
          </a:p>
        </p:txBody>
      </p:sp>
    </p:spTree>
    <p:extLst>
      <p:ext uri="{BB962C8B-B14F-4D97-AF65-F5344CB8AC3E}">
        <p14:creationId xmlns:p14="http://schemas.microsoft.com/office/powerpoint/2010/main" val="3090441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history Standard</a:t>
            </a:r>
            <a:endParaRPr lang="en-US" dirty="0"/>
          </a:p>
        </p:txBody>
      </p:sp>
      <p:sp>
        <p:nvSpPr>
          <p:cNvPr id="3" name="Content Placeholder 2"/>
          <p:cNvSpPr>
            <a:spLocks noGrp="1"/>
          </p:cNvSpPr>
          <p:nvPr>
            <p:ph idx="1"/>
          </p:nvPr>
        </p:nvSpPr>
        <p:spPr/>
        <p:txBody>
          <a:bodyPr/>
          <a:lstStyle/>
          <a:p>
            <a:r>
              <a:rPr lang="en-US" sz="3600" dirty="0"/>
              <a:t>SSUSH1 – Compare and Contrast the development of English settlement and colonization during the 17th century</a:t>
            </a:r>
            <a:r>
              <a:rPr lang="en-US" sz="3600" dirty="0" smtClean="0"/>
              <a:t>.</a:t>
            </a:r>
          </a:p>
          <a:p>
            <a:pPr lvl="1"/>
            <a:r>
              <a:rPr lang="en-US" sz="2800" dirty="0"/>
              <a:t>A. Investigate how mercantilism and trans-Atlantic trade led to the development of colonies.</a:t>
            </a:r>
          </a:p>
        </p:txBody>
      </p:sp>
    </p:spTree>
    <p:extLst>
      <p:ext uri="{BB962C8B-B14F-4D97-AF65-F5344CB8AC3E}">
        <p14:creationId xmlns:p14="http://schemas.microsoft.com/office/powerpoint/2010/main" val="3523382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vocabulary and terms</a:t>
            </a:r>
            <a:endParaRPr lang="en-US" dirty="0"/>
          </a:p>
        </p:txBody>
      </p:sp>
      <p:sp>
        <p:nvSpPr>
          <p:cNvPr id="3" name="Content Placeholder 2"/>
          <p:cNvSpPr>
            <a:spLocks noGrp="1"/>
          </p:cNvSpPr>
          <p:nvPr>
            <p:ph idx="1"/>
          </p:nvPr>
        </p:nvSpPr>
        <p:spPr/>
        <p:txBody>
          <a:bodyPr>
            <a:normAutofit/>
          </a:bodyPr>
          <a:lstStyle/>
          <a:p>
            <a:r>
              <a:rPr lang="en-US" sz="3200" dirty="0" smtClean="0"/>
              <a:t>Mercantilism</a:t>
            </a:r>
          </a:p>
          <a:p>
            <a:r>
              <a:rPr lang="en-US" sz="3200" dirty="0" smtClean="0"/>
              <a:t>Navigation Acts</a:t>
            </a:r>
          </a:p>
          <a:p>
            <a:r>
              <a:rPr lang="en-US" sz="3200" dirty="0" smtClean="0"/>
              <a:t>Triangular Trade</a:t>
            </a:r>
          </a:p>
          <a:p>
            <a:r>
              <a:rPr lang="en-US" sz="3200" dirty="0" smtClean="0"/>
              <a:t>Indentured servants </a:t>
            </a:r>
            <a:endParaRPr lang="en-US" sz="3200" dirty="0"/>
          </a:p>
        </p:txBody>
      </p:sp>
    </p:spTree>
    <p:extLst>
      <p:ext uri="{BB962C8B-B14F-4D97-AF65-F5344CB8AC3E}">
        <p14:creationId xmlns:p14="http://schemas.microsoft.com/office/powerpoint/2010/main" val="247207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colonization</a:t>
            </a:r>
            <a:endParaRPr lang="en-US" dirty="0"/>
          </a:p>
        </p:txBody>
      </p:sp>
      <p:sp>
        <p:nvSpPr>
          <p:cNvPr id="3" name="Content Placeholder 2"/>
          <p:cNvSpPr>
            <a:spLocks noGrp="1"/>
          </p:cNvSpPr>
          <p:nvPr>
            <p:ph idx="1"/>
          </p:nvPr>
        </p:nvSpPr>
        <p:spPr/>
        <p:txBody>
          <a:bodyPr/>
          <a:lstStyle/>
          <a:p>
            <a:r>
              <a:rPr lang="en-US" sz="2800" dirty="0" smtClean="0"/>
              <a:t>Although many English colonist came to the New World in search of religious tolerance and acceptance</a:t>
            </a:r>
            <a:r>
              <a:rPr lang="en-US" sz="2800" dirty="0" smtClean="0">
                <a:solidFill>
                  <a:schemeClr val="accent1"/>
                </a:solidFill>
              </a:rPr>
              <a:t>, </a:t>
            </a:r>
            <a:r>
              <a:rPr lang="en-US" sz="2800" dirty="0" smtClean="0">
                <a:solidFill>
                  <a:srgbClr val="FF0000"/>
                </a:solidFill>
              </a:rPr>
              <a:t>it was economic opportunity that fueled the ambition of other English colonists as well as ENGLAND itself.</a:t>
            </a:r>
          </a:p>
          <a:p>
            <a:r>
              <a:rPr lang="en-US" sz="2800" dirty="0" smtClean="0"/>
              <a:t>England was seeking the potential natural resources from the New World that would allow them to compete both economically and imperially with rival European nations.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377326" y="141668"/>
            <a:ext cx="4093197" cy="1825194"/>
          </a:xfrm>
          <a:prstGeom prst="rect">
            <a:avLst/>
          </a:prstGeom>
        </p:spPr>
      </p:pic>
    </p:spTree>
    <p:extLst>
      <p:ext uri="{BB962C8B-B14F-4D97-AF65-F5344CB8AC3E}">
        <p14:creationId xmlns:p14="http://schemas.microsoft.com/office/powerpoint/2010/main" val="160197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Mercantilism</a:t>
            </a:r>
            <a:endParaRPr lang="en-US" dirty="0"/>
          </a:p>
        </p:txBody>
      </p:sp>
      <p:sp>
        <p:nvSpPr>
          <p:cNvPr id="4" name="Text Placeholder 3"/>
          <p:cNvSpPr>
            <a:spLocks noGrp="1"/>
          </p:cNvSpPr>
          <p:nvPr>
            <p:ph type="body" idx="1"/>
          </p:nvPr>
        </p:nvSpPr>
        <p:spPr/>
        <p:txBody>
          <a:bodyPr/>
          <a:lstStyle/>
          <a:p>
            <a:r>
              <a:rPr lang="en-US" dirty="0" smtClean="0">
                <a:solidFill>
                  <a:schemeClr val="tx1"/>
                </a:solidFill>
              </a:rPr>
              <a:t>Definition </a:t>
            </a:r>
            <a:endParaRPr lang="en-US" dirty="0">
              <a:solidFill>
                <a:schemeClr val="tx1"/>
              </a:solidFill>
            </a:endParaRPr>
          </a:p>
        </p:txBody>
      </p:sp>
      <p:sp>
        <p:nvSpPr>
          <p:cNvPr id="3" name="Content Placeholder 2"/>
          <p:cNvSpPr>
            <a:spLocks noGrp="1"/>
          </p:cNvSpPr>
          <p:nvPr>
            <p:ph sz="half" idx="2"/>
          </p:nvPr>
        </p:nvSpPr>
        <p:spPr>
          <a:xfrm>
            <a:off x="1069848" y="2743200"/>
            <a:ext cx="4754880" cy="3786388"/>
          </a:xfrm>
        </p:spPr>
        <p:txBody>
          <a:bodyPr>
            <a:normAutofit fontScale="92500" lnSpcReduction="10000"/>
          </a:bodyPr>
          <a:lstStyle/>
          <a:p>
            <a:r>
              <a:rPr lang="en-US" sz="2400" dirty="0" smtClean="0">
                <a:solidFill>
                  <a:srgbClr val="FF0000"/>
                </a:solidFill>
              </a:rPr>
              <a:t>Economic </a:t>
            </a:r>
            <a:r>
              <a:rPr lang="en-US" sz="2400" dirty="0">
                <a:solidFill>
                  <a:srgbClr val="FF0000"/>
                </a:solidFill>
              </a:rPr>
              <a:t>theory based on reducing a country’s imports while expanding its exports in order to maximize wealth. </a:t>
            </a:r>
            <a:endParaRPr lang="en-US" sz="2400" dirty="0" smtClean="0">
              <a:solidFill>
                <a:srgbClr val="FF0000"/>
              </a:solidFill>
            </a:endParaRPr>
          </a:p>
          <a:p>
            <a:r>
              <a:rPr lang="en-US" sz="2400" dirty="0" smtClean="0">
                <a:solidFill>
                  <a:srgbClr val="FF0000"/>
                </a:solidFill>
              </a:rPr>
              <a:t> </a:t>
            </a:r>
            <a:r>
              <a:rPr lang="en-US" sz="2400" dirty="0" smtClean="0"/>
              <a:t>During this time in Europe, WEALTH=POWER</a:t>
            </a:r>
          </a:p>
          <a:p>
            <a:r>
              <a:rPr lang="en-US" sz="2400" dirty="0" smtClean="0"/>
              <a:t>Mercantilism </a:t>
            </a:r>
            <a:r>
              <a:rPr lang="en-US" sz="2400" dirty="0"/>
              <a:t>inspired European governments, including England, to promote American colonies as sources of raw materials not readily available in the mother country. </a:t>
            </a:r>
          </a:p>
        </p:txBody>
      </p:sp>
      <p:sp>
        <p:nvSpPr>
          <p:cNvPr id="5" name="Text Placeholder 4"/>
          <p:cNvSpPr>
            <a:spLocks noGrp="1"/>
          </p:cNvSpPr>
          <p:nvPr>
            <p:ph type="body" sz="quarter" idx="3"/>
          </p:nvPr>
        </p:nvSpPr>
        <p:spPr/>
        <p:txBody>
          <a:bodyPr/>
          <a:lstStyle/>
          <a:p>
            <a:r>
              <a:rPr lang="en-US" dirty="0" smtClean="0">
                <a:solidFill>
                  <a:schemeClr val="tx1"/>
                </a:solidFill>
              </a:rPr>
              <a:t>Visual</a:t>
            </a:r>
            <a:endParaRPr lang="en-US" dirty="0">
              <a:solidFill>
                <a:schemeClr val="tx1"/>
              </a:solidFill>
            </a:endParaRPr>
          </a:p>
        </p:txBody>
      </p:sp>
      <p:pic>
        <p:nvPicPr>
          <p:cNvPr id="7" name="Content Placeholder 6"/>
          <p:cNvPicPr>
            <a:picLocks noGrp="1" noChangeAspect="1"/>
          </p:cNvPicPr>
          <p:nvPr>
            <p:ph sz="quarter" idx="4"/>
          </p:nvPr>
        </p:nvPicPr>
        <p:blipFill>
          <a:blip r:embed="rId2"/>
          <a:stretch>
            <a:fillRect/>
          </a:stretch>
        </p:blipFill>
        <p:spPr>
          <a:xfrm>
            <a:off x="6645498" y="2688336"/>
            <a:ext cx="3979572" cy="3841252"/>
          </a:xfrm>
          <a:prstGeom prst="rect">
            <a:avLst/>
          </a:prstGeom>
        </p:spPr>
      </p:pic>
      <p:pic>
        <p:nvPicPr>
          <p:cNvPr id="8" name="Picture 7"/>
          <p:cNvPicPr>
            <a:picLocks noChangeAspect="1"/>
          </p:cNvPicPr>
          <p:nvPr/>
        </p:nvPicPr>
        <p:blipFill>
          <a:blip r:embed="rId3"/>
          <a:stretch>
            <a:fillRect/>
          </a:stretch>
        </p:blipFill>
        <p:spPr>
          <a:xfrm>
            <a:off x="6542468" y="575042"/>
            <a:ext cx="3721993" cy="1382805"/>
          </a:xfrm>
          <a:prstGeom prst="rect">
            <a:avLst/>
          </a:prstGeom>
        </p:spPr>
      </p:pic>
    </p:spTree>
    <p:extLst>
      <p:ext uri="{BB962C8B-B14F-4D97-AF65-F5344CB8AC3E}">
        <p14:creationId xmlns:p14="http://schemas.microsoft.com/office/powerpoint/2010/main" val="2113825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mercantilism</a:t>
            </a:r>
            <a:endParaRPr lang="en-US" dirty="0"/>
          </a:p>
        </p:txBody>
      </p:sp>
      <p:sp>
        <p:nvSpPr>
          <p:cNvPr id="10" name="Content Placeholder 9"/>
          <p:cNvSpPr>
            <a:spLocks noGrp="1"/>
          </p:cNvSpPr>
          <p:nvPr>
            <p:ph sz="half" idx="1"/>
          </p:nvPr>
        </p:nvSpPr>
        <p:spPr/>
        <p:txBody>
          <a:bodyPr/>
          <a:lstStyle/>
          <a:p>
            <a:r>
              <a:rPr lang="en-US" dirty="0" smtClean="0"/>
              <a:t>Resources taken from colonies and given to England:</a:t>
            </a:r>
          </a:p>
          <a:p>
            <a:r>
              <a:rPr lang="en-US" dirty="0" smtClean="0">
                <a:solidFill>
                  <a:srgbClr val="FF0000"/>
                </a:solidFill>
              </a:rPr>
              <a:t>Lumber</a:t>
            </a:r>
          </a:p>
          <a:p>
            <a:r>
              <a:rPr lang="en-US" dirty="0" smtClean="0">
                <a:solidFill>
                  <a:srgbClr val="FF0000"/>
                </a:solidFill>
              </a:rPr>
              <a:t>Sugar</a:t>
            </a:r>
          </a:p>
          <a:p>
            <a:r>
              <a:rPr lang="en-US" dirty="0" smtClean="0">
                <a:solidFill>
                  <a:srgbClr val="FF0000"/>
                </a:solidFill>
              </a:rPr>
              <a:t>Wool</a:t>
            </a:r>
          </a:p>
          <a:p>
            <a:r>
              <a:rPr lang="en-US" dirty="0" smtClean="0">
                <a:solidFill>
                  <a:srgbClr val="FF0000"/>
                </a:solidFill>
              </a:rPr>
              <a:t>Tobacco </a:t>
            </a:r>
          </a:p>
          <a:p>
            <a:r>
              <a:rPr lang="en-US" dirty="0" smtClean="0">
                <a:solidFill>
                  <a:srgbClr val="FF0000"/>
                </a:solidFill>
              </a:rPr>
              <a:t>Rice</a:t>
            </a:r>
          </a:p>
          <a:p>
            <a:r>
              <a:rPr lang="en-US" dirty="0" smtClean="0">
                <a:solidFill>
                  <a:srgbClr val="FF0000"/>
                </a:solidFill>
              </a:rPr>
              <a:t>Indigo </a:t>
            </a:r>
            <a:endParaRPr lang="en-US" dirty="0">
              <a:solidFill>
                <a:srgbClr val="FF0000"/>
              </a:solidFill>
            </a:endParaRPr>
          </a:p>
        </p:txBody>
      </p:sp>
      <p:sp>
        <p:nvSpPr>
          <p:cNvPr id="11" name="Content Placeholder 10"/>
          <p:cNvSpPr>
            <a:spLocks noGrp="1"/>
          </p:cNvSpPr>
          <p:nvPr>
            <p:ph sz="half" idx="2"/>
          </p:nvPr>
        </p:nvSpPr>
        <p:spPr/>
        <p:txBody>
          <a:bodyPr/>
          <a:lstStyle/>
          <a:p>
            <a:r>
              <a:rPr lang="en-US" dirty="0"/>
              <a:t>These raw materials were then used in England to produce manufactured goods for export to other European countries and back to the colonists in North America. </a:t>
            </a:r>
          </a:p>
        </p:txBody>
      </p:sp>
      <p:pic>
        <p:nvPicPr>
          <p:cNvPr id="12" name="Picture 11"/>
          <p:cNvPicPr>
            <a:picLocks noChangeAspect="1"/>
          </p:cNvPicPr>
          <p:nvPr/>
        </p:nvPicPr>
        <p:blipFill>
          <a:blip r:embed="rId2"/>
          <a:stretch>
            <a:fillRect/>
          </a:stretch>
        </p:blipFill>
        <p:spPr>
          <a:xfrm>
            <a:off x="6542468" y="484632"/>
            <a:ext cx="3721993" cy="1382805"/>
          </a:xfrm>
          <a:prstGeom prst="rect">
            <a:avLst/>
          </a:prstGeom>
        </p:spPr>
      </p:pic>
      <p:pic>
        <p:nvPicPr>
          <p:cNvPr id="13" name="Picture 12"/>
          <p:cNvPicPr>
            <a:picLocks noChangeAspect="1"/>
          </p:cNvPicPr>
          <p:nvPr/>
        </p:nvPicPr>
        <p:blipFill>
          <a:blip r:embed="rId3"/>
          <a:stretch>
            <a:fillRect/>
          </a:stretch>
        </p:blipFill>
        <p:spPr>
          <a:xfrm>
            <a:off x="2822534" y="3734873"/>
            <a:ext cx="7197229" cy="2768958"/>
          </a:xfrm>
          <a:prstGeom prst="rect">
            <a:avLst/>
          </a:prstGeom>
        </p:spPr>
      </p:pic>
    </p:spTree>
    <p:extLst>
      <p:ext uri="{BB962C8B-B14F-4D97-AF65-F5344CB8AC3E}">
        <p14:creationId xmlns:p14="http://schemas.microsoft.com/office/powerpoint/2010/main" val="30765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mercantilism</a:t>
            </a:r>
            <a:endParaRPr lang="en-US" dirty="0"/>
          </a:p>
        </p:txBody>
      </p:sp>
      <p:sp>
        <p:nvSpPr>
          <p:cNvPr id="6" name="Content Placeholder 5"/>
          <p:cNvSpPr>
            <a:spLocks noGrp="1"/>
          </p:cNvSpPr>
          <p:nvPr>
            <p:ph idx="1"/>
          </p:nvPr>
        </p:nvSpPr>
        <p:spPr/>
        <p:txBody>
          <a:bodyPr/>
          <a:lstStyle/>
          <a:p>
            <a:r>
              <a:rPr lang="en-US" sz="2800" dirty="0"/>
              <a:t>A favorable trade balance resulted for England in the colonial arrangement</a:t>
            </a:r>
            <a:r>
              <a:rPr lang="en-US" sz="2800" dirty="0" smtClean="0"/>
              <a:t>.</a:t>
            </a:r>
          </a:p>
          <a:p>
            <a:r>
              <a:rPr lang="en-US" sz="2800" dirty="0" smtClean="0"/>
              <a:t> </a:t>
            </a:r>
            <a:r>
              <a:rPr lang="en-US" sz="2800" dirty="0"/>
              <a:t>Raw materials that were scarce in England were acquired from their colonial possessions. </a:t>
            </a:r>
            <a:endParaRPr lang="en-US" sz="2800" dirty="0" smtClean="0"/>
          </a:p>
          <a:p>
            <a:pPr lvl="1"/>
            <a:r>
              <a:rPr lang="en-US" sz="2000" dirty="0" smtClean="0"/>
              <a:t>Simultaneously</a:t>
            </a:r>
            <a:r>
              <a:rPr lang="en-US" sz="2000" dirty="0"/>
              <a:t>, the colonies were a ready market for the manufactured products produced in England from the raw materials. </a:t>
            </a:r>
          </a:p>
          <a:p>
            <a:pPr lvl="1"/>
            <a:r>
              <a:rPr lang="en-US" sz="2000" dirty="0" smtClean="0">
                <a:solidFill>
                  <a:srgbClr val="FF0000"/>
                </a:solidFill>
              </a:rPr>
              <a:t>The </a:t>
            </a:r>
            <a:r>
              <a:rPr lang="en-US" sz="2000" dirty="0">
                <a:solidFill>
                  <a:srgbClr val="FF0000"/>
                </a:solidFill>
              </a:rPr>
              <a:t>trans-Atlantic trade network</a:t>
            </a:r>
            <a:r>
              <a:rPr lang="en-US" sz="2000" dirty="0"/>
              <a:t> that resulted led to various colonial labor arrangements and restrictive policies to ensure England maximized its mercantilist potential</a:t>
            </a:r>
          </a:p>
        </p:txBody>
      </p:sp>
    </p:spTree>
    <p:extLst>
      <p:ext uri="{BB962C8B-B14F-4D97-AF65-F5344CB8AC3E}">
        <p14:creationId xmlns:p14="http://schemas.microsoft.com/office/powerpoint/2010/main" val="3349093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Navigation acts of 1663</a:t>
            </a:r>
            <a:endParaRPr lang="en-US" dirty="0"/>
          </a:p>
        </p:txBody>
      </p:sp>
      <p:sp>
        <p:nvSpPr>
          <p:cNvPr id="5" name="Content Placeholder 4"/>
          <p:cNvSpPr>
            <a:spLocks noGrp="1"/>
          </p:cNvSpPr>
          <p:nvPr>
            <p:ph sz="half" idx="1"/>
          </p:nvPr>
        </p:nvSpPr>
        <p:spPr/>
        <p:txBody>
          <a:bodyPr/>
          <a:lstStyle/>
          <a:p>
            <a:r>
              <a:rPr lang="en-US" dirty="0"/>
              <a:t>L</a:t>
            </a:r>
            <a:r>
              <a:rPr lang="en-US" dirty="0" smtClean="0"/>
              <a:t>aws </a:t>
            </a:r>
            <a:r>
              <a:rPr lang="en-US" dirty="0"/>
              <a:t>that </a:t>
            </a:r>
            <a:r>
              <a:rPr lang="en-US" dirty="0" smtClean="0"/>
              <a:t>regulated </a:t>
            </a:r>
            <a:r>
              <a:rPr lang="en-US" dirty="0"/>
              <a:t>trade between England and its </a:t>
            </a:r>
            <a:r>
              <a:rPr lang="en-US" dirty="0" smtClean="0"/>
              <a:t>colonies</a:t>
            </a:r>
          </a:p>
          <a:p>
            <a:r>
              <a:rPr lang="en-US" dirty="0">
                <a:solidFill>
                  <a:srgbClr val="FF0000"/>
                </a:solidFill>
              </a:rPr>
              <a:t>The laws were designed to keep England’s own colonies from competing with their mother country by mandating three fundamental criteria for trans-Atlantic trade.</a:t>
            </a:r>
          </a:p>
        </p:txBody>
      </p:sp>
      <p:sp>
        <p:nvSpPr>
          <p:cNvPr id="6" name="Content Placeholder 5"/>
          <p:cNvSpPr>
            <a:spLocks noGrp="1"/>
          </p:cNvSpPr>
          <p:nvPr>
            <p:ph sz="half" idx="2"/>
          </p:nvPr>
        </p:nvSpPr>
        <p:spPr/>
        <p:txBody>
          <a:bodyPr/>
          <a:lstStyle/>
          <a:p>
            <a:r>
              <a:rPr lang="en-US" dirty="0" smtClean="0"/>
              <a:t>Rules:</a:t>
            </a:r>
          </a:p>
          <a:p>
            <a:pPr marL="457200" indent="-457200">
              <a:buFont typeface="+mj-lt"/>
              <a:buAutoNum type="arabicPeriod"/>
            </a:pPr>
            <a:r>
              <a:rPr lang="en-US" dirty="0" smtClean="0"/>
              <a:t>All </a:t>
            </a:r>
            <a:r>
              <a:rPr lang="en-US" dirty="0"/>
              <a:t>goods shipped to or from English North America had to travel on English </a:t>
            </a:r>
            <a:r>
              <a:rPr lang="en-US" dirty="0" smtClean="0"/>
              <a:t>ships</a:t>
            </a:r>
          </a:p>
          <a:p>
            <a:pPr marL="457200" indent="-457200">
              <a:buFont typeface="+mj-lt"/>
              <a:buAutoNum type="arabicPeriod"/>
            </a:pPr>
            <a:r>
              <a:rPr lang="en-US" dirty="0" smtClean="0"/>
              <a:t>Any </a:t>
            </a:r>
            <a:r>
              <a:rPr lang="en-US" dirty="0"/>
              <a:t>goods being imported to the colonies from Europe had to first be processed through an English port</a:t>
            </a:r>
            <a:r>
              <a:rPr lang="en-US" dirty="0" smtClean="0"/>
              <a:t>.</a:t>
            </a:r>
          </a:p>
          <a:p>
            <a:pPr marL="457200" indent="-457200">
              <a:buFont typeface="+mj-lt"/>
              <a:buAutoNum type="arabicPeriod"/>
            </a:pPr>
            <a:r>
              <a:rPr lang="en-US" dirty="0" smtClean="0"/>
              <a:t>Most </a:t>
            </a:r>
            <a:r>
              <a:rPr lang="en-US" dirty="0"/>
              <a:t>colonial resources could only be exported to England</a:t>
            </a:r>
          </a:p>
        </p:txBody>
      </p:sp>
    </p:spTree>
    <p:extLst>
      <p:ext uri="{BB962C8B-B14F-4D97-AF65-F5344CB8AC3E}">
        <p14:creationId xmlns:p14="http://schemas.microsoft.com/office/powerpoint/2010/main" val="3661405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406</TotalTime>
  <Words>908</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Rockwell</vt:lpstr>
      <vt:lpstr>Rockwell Condensed</vt:lpstr>
      <vt:lpstr>Wingdings</vt:lpstr>
      <vt:lpstr>Wood Type</vt:lpstr>
      <vt:lpstr>US History Unit 1: Colonization </vt:lpstr>
      <vt:lpstr>Monday (8/7) Essential Question</vt:lpstr>
      <vt:lpstr>Us history Standard</vt:lpstr>
      <vt:lpstr>Important vocabulary and terms</vt:lpstr>
      <vt:lpstr>Early colonization</vt:lpstr>
      <vt:lpstr>Mercantilism</vt:lpstr>
      <vt:lpstr>mercantilism</vt:lpstr>
      <vt:lpstr>mercantilism</vt:lpstr>
      <vt:lpstr>Navigation acts of 1663</vt:lpstr>
      <vt:lpstr>Navigation Acts of 1663</vt:lpstr>
      <vt:lpstr>Triangular Trade (trans-atlantic)</vt:lpstr>
      <vt:lpstr>Triangular trade</vt:lpstr>
      <vt:lpstr>Indentured Servants</vt:lpstr>
      <vt:lpstr>Indentured servants</vt:lpstr>
      <vt:lpstr>conclusion</vt:lpstr>
      <vt:lpstr>Key vocabulary review</vt:lpstr>
      <vt:lpstr>Story of us..</vt:lpstr>
      <vt:lpstr>Tuesday (8/8)</vt:lpstr>
      <vt:lpstr>Southern Colonies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Unit 1: Colonization</dc:title>
  <dc:creator>Nate Hamilton</dc:creator>
  <cp:lastModifiedBy>Patrick Aiello</cp:lastModifiedBy>
  <cp:revision>8</cp:revision>
  <dcterms:created xsi:type="dcterms:W3CDTF">2017-08-06T20:09:16Z</dcterms:created>
  <dcterms:modified xsi:type="dcterms:W3CDTF">2017-08-08T15:19:08Z</dcterms:modified>
</cp:coreProperties>
</file>